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E33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E33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2246" y="711017"/>
            <a:ext cx="6206490" cy="1056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43011" y="1959162"/>
            <a:ext cx="5657215" cy="313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E33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661297" y="6562201"/>
            <a:ext cx="258747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42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.png"/><Relationship Id="rId4" Type="http://schemas.openxmlformats.org/officeDocument/2006/relationships/image" Target="../media/image4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599905" y="321653"/>
            <a:ext cx="2992755" cy="28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0"/>
              </a:lnSpc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984" y="1001"/>
            <a:ext cx="12185015" cy="6857365"/>
            <a:chOff x="1984" y="1001"/>
            <a:chExt cx="12185015" cy="685736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0841" y="265168"/>
              <a:ext cx="1223520" cy="6040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4" y="1001"/>
              <a:ext cx="12184957" cy="685699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157240" y="5909299"/>
              <a:ext cx="2382520" cy="574675"/>
            </a:xfrm>
            <a:custGeom>
              <a:avLst/>
              <a:gdLst/>
              <a:ahLst/>
              <a:cxnLst/>
              <a:rect l="l" t="t" r="r" b="b"/>
              <a:pathLst>
                <a:path w="2382520" h="574675">
                  <a:moveTo>
                    <a:pt x="2286593" y="0"/>
                  </a:moveTo>
                  <a:lnTo>
                    <a:pt x="95699" y="0"/>
                  </a:lnTo>
                  <a:lnTo>
                    <a:pt x="58448" y="7520"/>
                  </a:lnTo>
                  <a:lnTo>
                    <a:pt x="28029" y="28029"/>
                  </a:lnTo>
                  <a:lnTo>
                    <a:pt x="7520" y="58449"/>
                  </a:lnTo>
                  <a:lnTo>
                    <a:pt x="0" y="95700"/>
                  </a:lnTo>
                  <a:lnTo>
                    <a:pt x="0" y="478489"/>
                  </a:lnTo>
                  <a:lnTo>
                    <a:pt x="7520" y="515740"/>
                  </a:lnTo>
                  <a:lnTo>
                    <a:pt x="28029" y="546160"/>
                  </a:lnTo>
                  <a:lnTo>
                    <a:pt x="58448" y="566669"/>
                  </a:lnTo>
                  <a:lnTo>
                    <a:pt x="95699" y="574190"/>
                  </a:lnTo>
                  <a:lnTo>
                    <a:pt x="2286593" y="574190"/>
                  </a:lnTo>
                  <a:lnTo>
                    <a:pt x="2323843" y="566669"/>
                  </a:lnTo>
                  <a:lnTo>
                    <a:pt x="2354263" y="546160"/>
                  </a:lnTo>
                  <a:lnTo>
                    <a:pt x="2374773" y="515740"/>
                  </a:lnTo>
                  <a:lnTo>
                    <a:pt x="2382293" y="478489"/>
                  </a:lnTo>
                  <a:lnTo>
                    <a:pt x="2382293" y="95700"/>
                  </a:lnTo>
                  <a:lnTo>
                    <a:pt x="2374773" y="58449"/>
                  </a:lnTo>
                  <a:lnTo>
                    <a:pt x="2354263" y="28029"/>
                  </a:lnTo>
                  <a:lnTo>
                    <a:pt x="2323843" y="7520"/>
                  </a:lnTo>
                  <a:lnTo>
                    <a:pt x="2286593" y="0"/>
                  </a:lnTo>
                  <a:close/>
                </a:path>
              </a:pathLst>
            </a:custGeom>
            <a:solidFill>
              <a:srgbClr val="1A1B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399784" y="5969487"/>
            <a:ext cx="1897380" cy="4984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TCCC</a:t>
            </a:r>
            <a:r>
              <a:rPr dirty="0" sz="16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TIER</a:t>
            </a:r>
            <a:r>
              <a:rPr dirty="0" sz="16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Combat</a:t>
            </a:r>
            <a:r>
              <a:rPr dirty="0" sz="1300" spc="-10">
                <a:solidFill>
                  <a:srgbClr val="FFFFFF"/>
                </a:solidFill>
                <a:latin typeface="Arial MT"/>
                <a:cs typeface="Arial MT"/>
              </a:rPr>
              <a:t> Medic/Corpsman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715363" y="5909300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699" y="0"/>
                </a:lnTo>
                <a:lnTo>
                  <a:pt x="58448" y="7520"/>
                </a:lnTo>
                <a:lnTo>
                  <a:pt x="28029" y="28029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40"/>
                </a:lnTo>
                <a:lnTo>
                  <a:pt x="28029" y="546160"/>
                </a:lnTo>
                <a:lnTo>
                  <a:pt x="58448" y="566669"/>
                </a:lnTo>
                <a:lnTo>
                  <a:pt x="95699" y="574190"/>
                </a:lnTo>
                <a:lnTo>
                  <a:pt x="2286593" y="574190"/>
                </a:lnTo>
                <a:lnTo>
                  <a:pt x="2323843" y="566669"/>
                </a:lnTo>
                <a:lnTo>
                  <a:pt x="2354263" y="546160"/>
                </a:lnTo>
                <a:lnTo>
                  <a:pt x="2374773" y="515740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3" y="28029"/>
                </a:lnTo>
                <a:lnTo>
                  <a:pt x="2323843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856936" y="5969487"/>
            <a:ext cx="2099310" cy="4984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dirty="0" sz="1600" spc="-1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dirty="0" sz="1600" spc="-11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dirty="0" sz="1600" spc="-1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D9D9D9"/>
                </a:solidFill>
                <a:latin typeface="Arial MT"/>
                <a:cs typeface="Arial MT"/>
              </a:rPr>
              <a:t>4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300">
                <a:solidFill>
                  <a:srgbClr val="D9D9D9"/>
                </a:solidFill>
                <a:latin typeface="Arial MT"/>
                <a:cs typeface="Arial MT"/>
              </a:rPr>
              <a:t>Combat</a:t>
            </a:r>
            <a:r>
              <a:rPr dirty="0" sz="1300" spc="-10">
                <a:solidFill>
                  <a:srgbClr val="D9D9D9"/>
                </a:solidFill>
                <a:latin typeface="Arial MT"/>
                <a:cs typeface="Arial MT"/>
              </a:rPr>
              <a:t> Paramedic/Provider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040996" y="5909300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29" y="28029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40"/>
                </a:lnTo>
                <a:lnTo>
                  <a:pt x="28029" y="546160"/>
                </a:lnTo>
                <a:lnTo>
                  <a:pt x="58449" y="566669"/>
                </a:lnTo>
                <a:lnTo>
                  <a:pt x="95700" y="574190"/>
                </a:lnTo>
                <a:lnTo>
                  <a:pt x="2286593" y="574190"/>
                </a:lnTo>
                <a:lnTo>
                  <a:pt x="2323844" y="566669"/>
                </a:lnTo>
                <a:lnTo>
                  <a:pt x="2354263" y="546160"/>
                </a:lnTo>
                <a:lnTo>
                  <a:pt x="2374773" y="515740"/>
                </a:lnTo>
                <a:lnTo>
                  <a:pt x="2382294" y="478489"/>
                </a:lnTo>
                <a:lnTo>
                  <a:pt x="2382294" y="95700"/>
                </a:lnTo>
                <a:lnTo>
                  <a:pt x="2374773" y="58449"/>
                </a:lnTo>
                <a:lnTo>
                  <a:pt x="2354263" y="28029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462545" y="5969487"/>
            <a:ext cx="1539240" cy="4984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dirty="0" sz="160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dirty="0" sz="1600" spc="-45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dirty="0" sz="1600" spc="-3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D9D9D9"/>
                </a:solidFill>
                <a:latin typeface="Arial MT"/>
                <a:cs typeface="Arial MT"/>
              </a:rPr>
              <a:t>1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300">
                <a:solidFill>
                  <a:srgbClr val="D9D9D9"/>
                </a:solidFill>
                <a:latin typeface="Arial MT"/>
                <a:cs typeface="Arial MT"/>
              </a:rPr>
              <a:t>All</a:t>
            </a:r>
            <a:r>
              <a:rPr dirty="0" sz="1300" spc="-1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D9D9D9"/>
                </a:solidFill>
                <a:latin typeface="Arial MT"/>
                <a:cs typeface="Arial MT"/>
              </a:rPr>
              <a:t>Service</a:t>
            </a:r>
            <a:r>
              <a:rPr dirty="0" sz="1300" spc="-10">
                <a:solidFill>
                  <a:srgbClr val="D9D9D9"/>
                </a:solidFill>
                <a:latin typeface="Arial MT"/>
                <a:cs typeface="Arial MT"/>
              </a:rPr>
              <a:t> Members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599117" y="5909300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4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29" y="28029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40"/>
                </a:lnTo>
                <a:lnTo>
                  <a:pt x="28029" y="546160"/>
                </a:lnTo>
                <a:lnTo>
                  <a:pt x="58449" y="566669"/>
                </a:lnTo>
                <a:lnTo>
                  <a:pt x="95700" y="574190"/>
                </a:lnTo>
                <a:lnTo>
                  <a:pt x="2286594" y="574190"/>
                </a:lnTo>
                <a:lnTo>
                  <a:pt x="2323845" y="566669"/>
                </a:lnTo>
                <a:lnTo>
                  <a:pt x="2354264" y="546160"/>
                </a:lnTo>
                <a:lnTo>
                  <a:pt x="2374773" y="515740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4" y="28029"/>
                </a:lnTo>
                <a:lnTo>
                  <a:pt x="2323845" y="7520"/>
                </a:lnTo>
                <a:lnTo>
                  <a:pt x="2286594" y="0"/>
                </a:lnTo>
                <a:close/>
              </a:path>
            </a:pathLst>
          </a:custGeom>
          <a:solidFill>
            <a:srgbClr val="1A1B1B">
              <a:alpha val="2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120538" y="5969487"/>
            <a:ext cx="1339850" cy="4984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60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dirty="0" sz="1600" spc="-45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dirty="0" sz="1600" spc="-3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D9D9D9"/>
                </a:solidFill>
                <a:latin typeface="Arial MT"/>
                <a:cs typeface="Arial MT"/>
              </a:rPr>
              <a:t>2</a:t>
            </a:r>
            <a:endParaRPr sz="16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110"/>
              </a:spcBef>
            </a:pPr>
            <a:r>
              <a:rPr dirty="0" sz="1300">
                <a:solidFill>
                  <a:srgbClr val="D9D9D9"/>
                </a:solidFill>
                <a:latin typeface="Arial MT"/>
                <a:cs typeface="Arial MT"/>
              </a:rPr>
              <a:t>Combat</a:t>
            </a:r>
            <a:r>
              <a:rPr dirty="0" sz="1300" spc="-10">
                <a:solidFill>
                  <a:srgbClr val="D9D9D9"/>
                </a:solidFill>
                <a:latin typeface="Arial MT"/>
                <a:cs typeface="Arial MT"/>
              </a:rPr>
              <a:t> Lifesaver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95220" y="3807103"/>
            <a:ext cx="3164840" cy="9829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340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13: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13939" y="1913221"/>
            <a:ext cx="9873615" cy="1762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95"/>
              </a:spcBef>
              <a:tabLst>
                <a:tab pos="4030979" algn="l"/>
                <a:tab pos="4335780" algn="l"/>
              </a:tabLst>
            </a:pPr>
            <a:r>
              <a:rPr dirty="0" sz="5400" spc="-10" b="0">
                <a:solidFill>
                  <a:srgbClr val="FFFFFF"/>
                </a:solidFill>
                <a:latin typeface="Arial Black"/>
                <a:cs typeface="Arial Black"/>
              </a:rPr>
              <a:t>TACTICAL</a:t>
            </a:r>
            <a:r>
              <a:rPr dirty="0" sz="5400" b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dirty="0" sz="5400" spc="-10" b="0">
                <a:solidFill>
                  <a:srgbClr val="FFFFFF"/>
                </a:solidFill>
                <a:latin typeface="Arial Black"/>
                <a:cs typeface="Arial Black"/>
              </a:rPr>
              <a:t>COMBAT CASUALTY</a:t>
            </a:r>
            <a:r>
              <a:rPr dirty="0" sz="5400" b="0">
                <a:solidFill>
                  <a:srgbClr val="FFFFFF"/>
                </a:solidFill>
                <a:latin typeface="Arial Black"/>
                <a:cs typeface="Arial Black"/>
              </a:rPr>
              <a:t>	CARE</a:t>
            </a:r>
            <a:r>
              <a:rPr dirty="0" sz="5400" spc="-25" b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400" spc="-10" b="0">
                <a:solidFill>
                  <a:srgbClr val="FFFFFF"/>
                </a:solidFill>
                <a:latin typeface="Arial Black"/>
                <a:cs typeface="Arial Black"/>
              </a:rPr>
              <a:t>COURSE</a:t>
            </a:r>
            <a:endParaRPr sz="5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05" y="284892"/>
            <a:ext cx="301815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9A908F"/>
                </a:solidFill>
              </a:rPr>
              <a:t>Module</a:t>
            </a:r>
            <a:r>
              <a:rPr dirty="0" sz="2000" spc="-20">
                <a:solidFill>
                  <a:srgbClr val="9A908F"/>
                </a:solidFill>
              </a:rPr>
              <a:t> </a:t>
            </a:r>
            <a:r>
              <a:rPr dirty="0" sz="2000">
                <a:solidFill>
                  <a:srgbClr val="9A908F"/>
                </a:solidFill>
              </a:rPr>
              <a:t>13:</a:t>
            </a:r>
            <a:r>
              <a:rPr dirty="0" sz="2000" spc="-10">
                <a:solidFill>
                  <a:srgbClr val="9A908F"/>
                </a:solidFill>
              </a:rPr>
              <a:t> </a:t>
            </a:r>
            <a:r>
              <a:rPr dirty="0" sz="2000">
                <a:solidFill>
                  <a:srgbClr val="9A908F"/>
                </a:solidFill>
              </a:rPr>
              <a:t>Head</a:t>
            </a:r>
            <a:r>
              <a:rPr dirty="0" sz="2000" spc="-10">
                <a:solidFill>
                  <a:srgbClr val="9A908F"/>
                </a:solidFill>
              </a:rPr>
              <a:t> Injuries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265602" y="1968915"/>
            <a:ext cx="7649209" cy="2576195"/>
            <a:chOff x="4265602" y="1968915"/>
            <a:chExt cx="7649209" cy="2576195"/>
          </a:xfrm>
        </p:grpSpPr>
        <p:sp>
          <p:nvSpPr>
            <p:cNvPr id="6" name="object 6" descr=""/>
            <p:cNvSpPr/>
            <p:nvPr/>
          </p:nvSpPr>
          <p:spPr>
            <a:xfrm>
              <a:off x="4265602" y="2637167"/>
              <a:ext cx="7649209" cy="1908175"/>
            </a:xfrm>
            <a:custGeom>
              <a:avLst/>
              <a:gdLst/>
              <a:ahLst/>
              <a:cxnLst/>
              <a:rect l="l" t="t" r="r" b="b"/>
              <a:pathLst>
                <a:path w="7649209" h="1908175">
                  <a:moveTo>
                    <a:pt x="7649029" y="0"/>
                  </a:moveTo>
                  <a:lnTo>
                    <a:pt x="0" y="0"/>
                  </a:lnTo>
                  <a:lnTo>
                    <a:pt x="0" y="1907627"/>
                  </a:lnTo>
                  <a:lnTo>
                    <a:pt x="7649029" y="1907627"/>
                  </a:lnTo>
                  <a:lnTo>
                    <a:pt x="764902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13553" y="1968915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282276" y="0"/>
                  </a:moveTo>
                  <a:lnTo>
                    <a:pt x="56456" y="0"/>
                  </a:lnTo>
                  <a:lnTo>
                    <a:pt x="34481" y="4436"/>
                  </a:lnTo>
                  <a:lnTo>
                    <a:pt x="16535" y="16535"/>
                  </a:lnTo>
                  <a:lnTo>
                    <a:pt x="4436" y="34481"/>
                  </a:lnTo>
                  <a:lnTo>
                    <a:pt x="0" y="56456"/>
                  </a:lnTo>
                  <a:lnTo>
                    <a:pt x="0" y="282275"/>
                  </a:lnTo>
                  <a:lnTo>
                    <a:pt x="4436" y="304250"/>
                  </a:lnTo>
                  <a:lnTo>
                    <a:pt x="16535" y="322195"/>
                  </a:lnTo>
                  <a:lnTo>
                    <a:pt x="34481" y="334295"/>
                  </a:lnTo>
                  <a:lnTo>
                    <a:pt x="56456" y="338731"/>
                  </a:lnTo>
                  <a:lnTo>
                    <a:pt x="282276" y="338731"/>
                  </a:lnTo>
                  <a:lnTo>
                    <a:pt x="304251" y="334295"/>
                  </a:lnTo>
                  <a:lnTo>
                    <a:pt x="322197" y="322195"/>
                  </a:lnTo>
                  <a:lnTo>
                    <a:pt x="334296" y="304250"/>
                  </a:lnTo>
                  <a:lnTo>
                    <a:pt x="338733" y="282275"/>
                  </a:lnTo>
                  <a:lnTo>
                    <a:pt x="338733" y="56456"/>
                  </a:lnTo>
                  <a:lnTo>
                    <a:pt x="334296" y="34481"/>
                  </a:lnTo>
                  <a:lnTo>
                    <a:pt x="322197" y="16535"/>
                  </a:lnTo>
                  <a:lnTo>
                    <a:pt x="304251" y="4436"/>
                  </a:lnTo>
                  <a:lnTo>
                    <a:pt x="2822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227499" y="5782604"/>
            <a:ext cx="3515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Arial"/>
                <a:cs typeface="Arial"/>
              </a:rPr>
              <a:t>DoDI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6490.11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(section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3,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para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2.a)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20797" y="1970750"/>
            <a:ext cx="1244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90545" y="1953174"/>
            <a:ext cx="584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njury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55667" y="1953174"/>
            <a:ext cx="3278504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>
                <a:latin typeface="Arial MT"/>
                <a:cs typeface="Arial MT"/>
              </a:rPr>
              <a:t>Physical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damage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body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or </a:t>
            </a:r>
            <a:r>
              <a:rPr dirty="0" sz="1800">
                <a:latin typeface="Arial MT"/>
                <a:cs typeface="Arial MT"/>
              </a:rPr>
              <a:t>body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Service </a:t>
            </a:r>
            <a:r>
              <a:rPr dirty="0" sz="1800" spc="-10">
                <a:latin typeface="Arial MT"/>
                <a:cs typeface="Arial MT"/>
              </a:rPr>
              <a:t>member?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0311435" y="2050468"/>
            <a:ext cx="587375" cy="285750"/>
          </a:xfrm>
          <a:custGeom>
            <a:avLst/>
            <a:gdLst/>
            <a:ahLst/>
            <a:cxnLst/>
            <a:rect l="l" t="t" r="r" b="b"/>
            <a:pathLst>
              <a:path w="587375" h="285750">
                <a:moveTo>
                  <a:pt x="444331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4"/>
                </a:lnTo>
                <a:lnTo>
                  <a:pt x="0" y="142683"/>
                </a:lnTo>
                <a:lnTo>
                  <a:pt x="7274" y="187781"/>
                </a:lnTo>
                <a:lnTo>
                  <a:pt x="27529" y="226949"/>
                </a:lnTo>
                <a:lnTo>
                  <a:pt x="58416" y="257835"/>
                </a:lnTo>
                <a:lnTo>
                  <a:pt x="97584" y="278091"/>
                </a:lnTo>
                <a:lnTo>
                  <a:pt x="142683" y="285365"/>
                </a:lnTo>
                <a:lnTo>
                  <a:pt x="444331" y="285365"/>
                </a:lnTo>
                <a:lnTo>
                  <a:pt x="489430" y="278091"/>
                </a:lnTo>
                <a:lnTo>
                  <a:pt x="528598" y="257835"/>
                </a:lnTo>
                <a:lnTo>
                  <a:pt x="559484" y="226949"/>
                </a:lnTo>
                <a:lnTo>
                  <a:pt x="579740" y="187781"/>
                </a:lnTo>
                <a:lnTo>
                  <a:pt x="587014" y="142683"/>
                </a:lnTo>
                <a:lnTo>
                  <a:pt x="579740" y="97584"/>
                </a:lnTo>
                <a:lnTo>
                  <a:pt x="559484" y="58416"/>
                </a:lnTo>
                <a:lnTo>
                  <a:pt x="528598" y="27529"/>
                </a:lnTo>
                <a:lnTo>
                  <a:pt x="489430" y="7274"/>
                </a:lnTo>
                <a:lnTo>
                  <a:pt x="44433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0414355" y="2063664"/>
            <a:ext cx="381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YES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996069" y="2050468"/>
            <a:ext cx="587375" cy="285750"/>
          </a:xfrm>
          <a:custGeom>
            <a:avLst/>
            <a:gdLst/>
            <a:ahLst/>
            <a:cxnLst/>
            <a:rect l="l" t="t" r="r" b="b"/>
            <a:pathLst>
              <a:path w="587375" h="285750">
                <a:moveTo>
                  <a:pt x="444331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4"/>
                </a:lnTo>
                <a:lnTo>
                  <a:pt x="0" y="142683"/>
                </a:lnTo>
                <a:lnTo>
                  <a:pt x="7274" y="187781"/>
                </a:lnTo>
                <a:lnTo>
                  <a:pt x="27529" y="226949"/>
                </a:lnTo>
                <a:lnTo>
                  <a:pt x="58416" y="257835"/>
                </a:lnTo>
                <a:lnTo>
                  <a:pt x="97584" y="278091"/>
                </a:lnTo>
                <a:lnTo>
                  <a:pt x="142683" y="285365"/>
                </a:lnTo>
                <a:lnTo>
                  <a:pt x="444331" y="285365"/>
                </a:lnTo>
                <a:lnTo>
                  <a:pt x="489430" y="278091"/>
                </a:lnTo>
                <a:lnTo>
                  <a:pt x="528598" y="257835"/>
                </a:lnTo>
                <a:lnTo>
                  <a:pt x="559484" y="226949"/>
                </a:lnTo>
                <a:lnTo>
                  <a:pt x="579740" y="187781"/>
                </a:lnTo>
                <a:lnTo>
                  <a:pt x="587014" y="142683"/>
                </a:lnTo>
                <a:lnTo>
                  <a:pt x="579740" y="97584"/>
                </a:lnTo>
                <a:lnTo>
                  <a:pt x="559484" y="58416"/>
                </a:lnTo>
                <a:lnTo>
                  <a:pt x="528598" y="27529"/>
                </a:lnTo>
                <a:lnTo>
                  <a:pt x="489430" y="7274"/>
                </a:lnTo>
                <a:lnTo>
                  <a:pt x="44433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1143527" y="2063664"/>
            <a:ext cx="2927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506540" y="2780739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89" h="339089">
                <a:moveTo>
                  <a:pt x="282276" y="0"/>
                </a:moveTo>
                <a:lnTo>
                  <a:pt x="56456" y="0"/>
                </a:lnTo>
                <a:lnTo>
                  <a:pt x="34481" y="4436"/>
                </a:lnTo>
                <a:lnTo>
                  <a:pt x="16535" y="16535"/>
                </a:lnTo>
                <a:lnTo>
                  <a:pt x="4436" y="34481"/>
                </a:lnTo>
                <a:lnTo>
                  <a:pt x="0" y="56456"/>
                </a:lnTo>
                <a:lnTo>
                  <a:pt x="0" y="282275"/>
                </a:lnTo>
                <a:lnTo>
                  <a:pt x="4436" y="304250"/>
                </a:lnTo>
                <a:lnTo>
                  <a:pt x="16535" y="322195"/>
                </a:lnTo>
                <a:lnTo>
                  <a:pt x="34481" y="334295"/>
                </a:lnTo>
                <a:lnTo>
                  <a:pt x="56456" y="338731"/>
                </a:lnTo>
                <a:lnTo>
                  <a:pt x="282276" y="338731"/>
                </a:lnTo>
                <a:lnTo>
                  <a:pt x="304251" y="334295"/>
                </a:lnTo>
                <a:lnTo>
                  <a:pt x="322196" y="322195"/>
                </a:lnTo>
                <a:lnTo>
                  <a:pt x="334295" y="304250"/>
                </a:lnTo>
                <a:lnTo>
                  <a:pt x="338731" y="282275"/>
                </a:lnTo>
                <a:lnTo>
                  <a:pt x="338731" y="56456"/>
                </a:lnTo>
                <a:lnTo>
                  <a:pt x="334295" y="34481"/>
                </a:lnTo>
                <a:lnTo>
                  <a:pt x="322196" y="16535"/>
                </a:lnTo>
                <a:lnTo>
                  <a:pt x="304251" y="4436"/>
                </a:lnTo>
                <a:lnTo>
                  <a:pt x="282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546090" y="2739599"/>
            <a:ext cx="13919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49885" algn="l"/>
              </a:tabLst>
            </a:pPr>
            <a:r>
              <a:rPr dirty="0" baseline="-9722" sz="3000" spc="-75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baseline="-9722" sz="300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dirty="0" sz="1800" spc="-10" b="1">
                <a:latin typeface="Arial"/>
                <a:cs typeface="Arial"/>
              </a:rPr>
              <a:t>valuation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055667" y="2744116"/>
            <a:ext cx="4185920" cy="1633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H: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Headaches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and/or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vomiting?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00"/>
              </a:lnSpc>
            </a:pPr>
            <a:r>
              <a:rPr dirty="0" sz="1800" b="1">
                <a:latin typeface="Arial"/>
                <a:cs typeface="Arial"/>
              </a:rPr>
              <a:t>E:</a:t>
            </a:r>
            <a:r>
              <a:rPr dirty="0" sz="1800" spc="13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Ear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ringing?</a:t>
            </a:r>
            <a:endParaRPr sz="1800">
              <a:latin typeface="Arial MT"/>
              <a:cs typeface="Arial MT"/>
            </a:endParaRPr>
          </a:p>
          <a:p>
            <a:pPr marL="321945" marR="5080" indent="-309880">
              <a:lnSpc>
                <a:spcPts val="2100"/>
              </a:lnSpc>
              <a:spcBef>
                <a:spcPts val="90"/>
              </a:spcBef>
            </a:pPr>
            <a:r>
              <a:rPr dirty="0" sz="1800" b="1">
                <a:latin typeface="Arial"/>
                <a:cs typeface="Arial"/>
              </a:rPr>
              <a:t>A: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Amnesia,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altered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consciousness,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and/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loss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consciousness?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010"/>
              </a:lnSpc>
            </a:pPr>
            <a:r>
              <a:rPr dirty="0" sz="1800" b="1">
                <a:latin typeface="Arial"/>
                <a:cs typeface="Arial"/>
              </a:rPr>
              <a:t>D: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Double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vision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and/or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dizziness?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30"/>
              </a:lnSpc>
            </a:pPr>
            <a:r>
              <a:rPr dirty="0" sz="1800" b="1">
                <a:latin typeface="Arial"/>
                <a:cs typeface="Arial"/>
              </a:rPr>
              <a:t>S:</a:t>
            </a:r>
            <a:r>
              <a:rPr dirty="0" sz="1800" spc="12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Something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feels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wrong or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right?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0349738" y="2782938"/>
            <a:ext cx="1282700" cy="1640839"/>
          </a:xfrm>
          <a:custGeom>
            <a:avLst/>
            <a:gdLst/>
            <a:ahLst/>
            <a:cxnLst/>
            <a:rect l="l" t="t" r="r" b="b"/>
            <a:pathLst>
              <a:path w="1282700" h="1640839">
                <a:moveTo>
                  <a:pt x="587006" y="481469"/>
                </a:moveTo>
                <a:lnTo>
                  <a:pt x="579742" y="436372"/>
                </a:lnTo>
                <a:lnTo>
                  <a:pt x="559485" y="397192"/>
                </a:lnTo>
                <a:lnTo>
                  <a:pt x="528599" y="366306"/>
                </a:lnTo>
                <a:lnTo>
                  <a:pt x="489432" y="346062"/>
                </a:lnTo>
                <a:lnTo>
                  <a:pt x="444322" y="338785"/>
                </a:lnTo>
                <a:lnTo>
                  <a:pt x="142684" y="338785"/>
                </a:lnTo>
                <a:lnTo>
                  <a:pt x="97574" y="346062"/>
                </a:lnTo>
                <a:lnTo>
                  <a:pt x="58407" y="366306"/>
                </a:lnTo>
                <a:lnTo>
                  <a:pt x="27520" y="397192"/>
                </a:lnTo>
                <a:lnTo>
                  <a:pt x="7264" y="436372"/>
                </a:lnTo>
                <a:lnTo>
                  <a:pt x="0" y="481469"/>
                </a:lnTo>
                <a:lnTo>
                  <a:pt x="7264" y="526567"/>
                </a:lnTo>
                <a:lnTo>
                  <a:pt x="27520" y="565734"/>
                </a:lnTo>
                <a:lnTo>
                  <a:pt x="58407" y="596620"/>
                </a:lnTo>
                <a:lnTo>
                  <a:pt x="97574" y="616877"/>
                </a:lnTo>
                <a:lnTo>
                  <a:pt x="142684" y="624154"/>
                </a:lnTo>
                <a:lnTo>
                  <a:pt x="444322" y="624154"/>
                </a:lnTo>
                <a:lnTo>
                  <a:pt x="489432" y="616877"/>
                </a:lnTo>
                <a:lnTo>
                  <a:pt x="528599" y="596620"/>
                </a:lnTo>
                <a:lnTo>
                  <a:pt x="559485" y="565734"/>
                </a:lnTo>
                <a:lnTo>
                  <a:pt x="579742" y="526567"/>
                </a:lnTo>
                <a:lnTo>
                  <a:pt x="587006" y="481469"/>
                </a:lnTo>
                <a:close/>
              </a:path>
              <a:path w="1282700" h="1640839">
                <a:moveTo>
                  <a:pt x="587006" y="142684"/>
                </a:moveTo>
                <a:lnTo>
                  <a:pt x="579742" y="97586"/>
                </a:lnTo>
                <a:lnTo>
                  <a:pt x="559485" y="58420"/>
                </a:lnTo>
                <a:lnTo>
                  <a:pt x="528599" y="27533"/>
                </a:lnTo>
                <a:lnTo>
                  <a:pt x="489432" y="7277"/>
                </a:lnTo>
                <a:lnTo>
                  <a:pt x="444322" y="0"/>
                </a:lnTo>
                <a:lnTo>
                  <a:pt x="142684" y="0"/>
                </a:lnTo>
                <a:lnTo>
                  <a:pt x="97574" y="7277"/>
                </a:lnTo>
                <a:lnTo>
                  <a:pt x="58407" y="27533"/>
                </a:lnTo>
                <a:lnTo>
                  <a:pt x="27520" y="58420"/>
                </a:lnTo>
                <a:lnTo>
                  <a:pt x="7264" y="97586"/>
                </a:lnTo>
                <a:lnTo>
                  <a:pt x="0" y="142684"/>
                </a:lnTo>
                <a:lnTo>
                  <a:pt x="7264" y="187782"/>
                </a:lnTo>
                <a:lnTo>
                  <a:pt x="27520" y="226949"/>
                </a:lnTo>
                <a:lnTo>
                  <a:pt x="58407" y="257835"/>
                </a:lnTo>
                <a:lnTo>
                  <a:pt x="97574" y="278091"/>
                </a:lnTo>
                <a:lnTo>
                  <a:pt x="142684" y="285369"/>
                </a:lnTo>
                <a:lnTo>
                  <a:pt x="444322" y="285369"/>
                </a:lnTo>
                <a:lnTo>
                  <a:pt x="489432" y="278091"/>
                </a:lnTo>
                <a:lnTo>
                  <a:pt x="528599" y="257835"/>
                </a:lnTo>
                <a:lnTo>
                  <a:pt x="559485" y="226949"/>
                </a:lnTo>
                <a:lnTo>
                  <a:pt x="579742" y="187782"/>
                </a:lnTo>
                <a:lnTo>
                  <a:pt x="587006" y="142684"/>
                </a:lnTo>
                <a:close/>
              </a:path>
              <a:path w="1282700" h="1640839">
                <a:moveTo>
                  <a:pt x="597522" y="1497799"/>
                </a:moveTo>
                <a:lnTo>
                  <a:pt x="590245" y="1452702"/>
                </a:lnTo>
                <a:lnTo>
                  <a:pt x="569988" y="1413535"/>
                </a:lnTo>
                <a:lnTo>
                  <a:pt x="539102" y="1382649"/>
                </a:lnTo>
                <a:lnTo>
                  <a:pt x="499935" y="1362392"/>
                </a:lnTo>
                <a:lnTo>
                  <a:pt x="454837" y="1355115"/>
                </a:lnTo>
                <a:lnTo>
                  <a:pt x="153187" y="1355115"/>
                </a:lnTo>
                <a:lnTo>
                  <a:pt x="108089" y="1362392"/>
                </a:lnTo>
                <a:lnTo>
                  <a:pt x="68922" y="1382649"/>
                </a:lnTo>
                <a:lnTo>
                  <a:pt x="38036" y="1413535"/>
                </a:lnTo>
                <a:lnTo>
                  <a:pt x="17780" y="1452702"/>
                </a:lnTo>
                <a:lnTo>
                  <a:pt x="10502" y="1497799"/>
                </a:lnTo>
                <a:lnTo>
                  <a:pt x="17780" y="1542910"/>
                </a:lnTo>
                <a:lnTo>
                  <a:pt x="38036" y="1582077"/>
                </a:lnTo>
                <a:lnTo>
                  <a:pt x="68922" y="1612963"/>
                </a:lnTo>
                <a:lnTo>
                  <a:pt x="108089" y="1633220"/>
                </a:lnTo>
                <a:lnTo>
                  <a:pt x="153187" y="1640484"/>
                </a:lnTo>
                <a:lnTo>
                  <a:pt x="454837" y="1640484"/>
                </a:lnTo>
                <a:lnTo>
                  <a:pt x="499935" y="1633220"/>
                </a:lnTo>
                <a:lnTo>
                  <a:pt x="539102" y="1612963"/>
                </a:lnTo>
                <a:lnTo>
                  <a:pt x="569988" y="1582077"/>
                </a:lnTo>
                <a:lnTo>
                  <a:pt x="590245" y="1542910"/>
                </a:lnTo>
                <a:lnTo>
                  <a:pt x="597522" y="1497799"/>
                </a:lnTo>
                <a:close/>
              </a:path>
              <a:path w="1282700" h="1640839">
                <a:moveTo>
                  <a:pt x="597522" y="1159027"/>
                </a:moveTo>
                <a:lnTo>
                  <a:pt x="590245" y="1113929"/>
                </a:lnTo>
                <a:lnTo>
                  <a:pt x="569988" y="1074762"/>
                </a:lnTo>
                <a:lnTo>
                  <a:pt x="539102" y="1043876"/>
                </a:lnTo>
                <a:lnTo>
                  <a:pt x="499935" y="1023620"/>
                </a:lnTo>
                <a:lnTo>
                  <a:pt x="454837" y="1016342"/>
                </a:lnTo>
                <a:lnTo>
                  <a:pt x="153187" y="1016342"/>
                </a:lnTo>
                <a:lnTo>
                  <a:pt x="108089" y="1023620"/>
                </a:lnTo>
                <a:lnTo>
                  <a:pt x="68922" y="1043876"/>
                </a:lnTo>
                <a:lnTo>
                  <a:pt x="38036" y="1074762"/>
                </a:lnTo>
                <a:lnTo>
                  <a:pt x="17780" y="1113929"/>
                </a:lnTo>
                <a:lnTo>
                  <a:pt x="10502" y="1159027"/>
                </a:lnTo>
                <a:lnTo>
                  <a:pt x="17780" y="1204125"/>
                </a:lnTo>
                <a:lnTo>
                  <a:pt x="38036" y="1243291"/>
                </a:lnTo>
                <a:lnTo>
                  <a:pt x="68922" y="1274178"/>
                </a:lnTo>
                <a:lnTo>
                  <a:pt x="108089" y="1294434"/>
                </a:lnTo>
                <a:lnTo>
                  <a:pt x="153187" y="1301711"/>
                </a:lnTo>
                <a:lnTo>
                  <a:pt x="454837" y="1301711"/>
                </a:lnTo>
                <a:lnTo>
                  <a:pt x="499935" y="1294434"/>
                </a:lnTo>
                <a:lnTo>
                  <a:pt x="539102" y="1274178"/>
                </a:lnTo>
                <a:lnTo>
                  <a:pt x="569988" y="1243291"/>
                </a:lnTo>
                <a:lnTo>
                  <a:pt x="590245" y="1204125"/>
                </a:lnTo>
                <a:lnTo>
                  <a:pt x="597522" y="1159027"/>
                </a:lnTo>
                <a:close/>
              </a:path>
              <a:path w="1282700" h="1640839">
                <a:moveTo>
                  <a:pt x="597522" y="820242"/>
                </a:moveTo>
                <a:lnTo>
                  <a:pt x="590245" y="775144"/>
                </a:lnTo>
                <a:lnTo>
                  <a:pt x="569988" y="735977"/>
                </a:lnTo>
                <a:lnTo>
                  <a:pt x="539102" y="705091"/>
                </a:lnTo>
                <a:lnTo>
                  <a:pt x="499935" y="684834"/>
                </a:lnTo>
                <a:lnTo>
                  <a:pt x="454837" y="677557"/>
                </a:lnTo>
                <a:lnTo>
                  <a:pt x="153187" y="677557"/>
                </a:lnTo>
                <a:lnTo>
                  <a:pt x="108089" y="684834"/>
                </a:lnTo>
                <a:lnTo>
                  <a:pt x="68922" y="705091"/>
                </a:lnTo>
                <a:lnTo>
                  <a:pt x="38036" y="735977"/>
                </a:lnTo>
                <a:lnTo>
                  <a:pt x="17780" y="775144"/>
                </a:lnTo>
                <a:lnTo>
                  <a:pt x="10502" y="820242"/>
                </a:lnTo>
                <a:lnTo>
                  <a:pt x="17780" y="865339"/>
                </a:lnTo>
                <a:lnTo>
                  <a:pt x="38036" y="904506"/>
                </a:lnTo>
                <a:lnTo>
                  <a:pt x="68922" y="935393"/>
                </a:lnTo>
                <a:lnTo>
                  <a:pt x="108089" y="955649"/>
                </a:lnTo>
                <a:lnTo>
                  <a:pt x="153187" y="962926"/>
                </a:lnTo>
                <a:lnTo>
                  <a:pt x="454837" y="962926"/>
                </a:lnTo>
                <a:lnTo>
                  <a:pt x="499935" y="955649"/>
                </a:lnTo>
                <a:lnTo>
                  <a:pt x="539102" y="935393"/>
                </a:lnTo>
                <a:lnTo>
                  <a:pt x="569988" y="904506"/>
                </a:lnTo>
                <a:lnTo>
                  <a:pt x="590245" y="865339"/>
                </a:lnTo>
                <a:lnTo>
                  <a:pt x="597522" y="820242"/>
                </a:lnTo>
                <a:close/>
              </a:path>
              <a:path w="1282700" h="1640839">
                <a:moveTo>
                  <a:pt x="1271651" y="481469"/>
                </a:moveTo>
                <a:lnTo>
                  <a:pt x="1264373" y="436359"/>
                </a:lnTo>
                <a:lnTo>
                  <a:pt x="1244117" y="397192"/>
                </a:lnTo>
                <a:lnTo>
                  <a:pt x="1213231" y="366306"/>
                </a:lnTo>
                <a:lnTo>
                  <a:pt x="1174064" y="346049"/>
                </a:lnTo>
                <a:lnTo>
                  <a:pt x="1128966" y="338785"/>
                </a:lnTo>
                <a:lnTo>
                  <a:pt x="827316" y="338785"/>
                </a:lnTo>
                <a:lnTo>
                  <a:pt x="782218" y="346049"/>
                </a:lnTo>
                <a:lnTo>
                  <a:pt x="743051" y="366306"/>
                </a:lnTo>
                <a:lnTo>
                  <a:pt x="712165" y="397192"/>
                </a:lnTo>
                <a:lnTo>
                  <a:pt x="691908" y="436359"/>
                </a:lnTo>
                <a:lnTo>
                  <a:pt x="684631" y="481469"/>
                </a:lnTo>
                <a:lnTo>
                  <a:pt x="691908" y="526567"/>
                </a:lnTo>
                <a:lnTo>
                  <a:pt x="712165" y="565734"/>
                </a:lnTo>
                <a:lnTo>
                  <a:pt x="743051" y="596620"/>
                </a:lnTo>
                <a:lnTo>
                  <a:pt x="782218" y="616877"/>
                </a:lnTo>
                <a:lnTo>
                  <a:pt x="827316" y="624141"/>
                </a:lnTo>
                <a:lnTo>
                  <a:pt x="1128966" y="624141"/>
                </a:lnTo>
                <a:lnTo>
                  <a:pt x="1174064" y="616877"/>
                </a:lnTo>
                <a:lnTo>
                  <a:pt x="1213231" y="596620"/>
                </a:lnTo>
                <a:lnTo>
                  <a:pt x="1244117" y="565734"/>
                </a:lnTo>
                <a:lnTo>
                  <a:pt x="1264373" y="526567"/>
                </a:lnTo>
                <a:lnTo>
                  <a:pt x="1271651" y="481469"/>
                </a:lnTo>
                <a:close/>
              </a:path>
              <a:path w="1282700" h="1640839">
                <a:moveTo>
                  <a:pt x="1271651" y="142684"/>
                </a:moveTo>
                <a:lnTo>
                  <a:pt x="1264373" y="97586"/>
                </a:lnTo>
                <a:lnTo>
                  <a:pt x="1244117" y="58420"/>
                </a:lnTo>
                <a:lnTo>
                  <a:pt x="1213231" y="27533"/>
                </a:lnTo>
                <a:lnTo>
                  <a:pt x="1174064" y="7277"/>
                </a:lnTo>
                <a:lnTo>
                  <a:pt x="1128966" y="0"/>
                </a:lnTo>
                <a:lnTo>
                  <a:pt x="827316" y="0"/>
                </a:lnTo>
                <a:lnTo>
                  <a:pt x="782218" y="7277"/>
                </a:lnTo>
                <a:lnTo>
                  <a:pt x="743051" y="27533"/>
                </a:lnTo>
                <a:lnTo>
                  <a:pt x="712165" y="58420"/>
                </a:lnTo>
                <a:lnTo>
                  <a:pt x="691908" y="97586"/>
                </a:lnTo>
                <a:lnTo>
                  <a:pt x="684631" y="142684"/>
                </a:lnTo>
                <a:lnTo>
                  <a:pt x="691908" y="187782"/>
                </a:lnTo>
                <a:lnTo>
                  <a:pt x="712165" y="226949"/>
                </a:lnTo>
                <a:lnTo>
                  <a:pt x="743051" y="257835"/>
                </a:lnTo>
                <a:lnTo>
                  <a:pt x="782218" y="278091"/>
                </a:lnTo>
                <a:lnTo>
                  <a:pt x="827316" y="285369"/>
                </a:lnTo>
                <a:lnTo>
                  <a:pt x="1128966" y="285369"/>
                </a:lnTo>
                <a:lnTo>
                  <a:pt x="1174064" y="278091"/>
                </a:lnTo>
                <a:lnTo>
                  <a:pt x="1213231" y="257835"/>
                </a:lnTo>
                <a:lnTo>
                  <a:pt x="1244117" y="226949"/>
                </a:lnTo>
                <a:lnTo>
                  <a:pt x="1264373" y="187782"/>
                </a:lnTo>
                <a:lnTo>
                  <a:pt x="1271651" y="142684"/>
                </a:lnTo>
                <a:close/>
              </a:path>
              <a:path w="1282700" h="1640839">
                <a:moveTo>
                  <a:pt x="1282153" y="1159027"/>
                </a:moveTo>
                <a:lnTo>
                  <a:pt x="1274876" y="1113929"/>
                </a:lnTo>
                <a:lnTo>
                  <a:pt x="1254620" y="1074762"/>
                </a:lnTo>
                <a:lnTo>
                  <a:pt x="1223733" y="1043876"/>
                </a:lnTo>
                <a:lnTo>
                  <a:pt x="1184567" y="1023620"/>
                </a:lnTo>
                <a:lnTo>
                  <a:pt x="1139469" y="1016342"/>
                </a:lnTo>
                <a:lnTo>
                  <a:pt x="837819" y="1016342"/>
                </a:lnTo>
                <a:lnTo>
                  <a:pt x="792721" y="1023620"/>
                </a:lnTo>
                <a:lnTo>
                  <a:pt x="753554" y="1043876"/>
                </a:lnTo>
                <a:lnTo>
                  <a:pt x="722668" y="1074762"/>
                </a:lnTo>
                <a:lnTo>
                  <a:pt x="702411" y="1113929"/>
                </a:lnTo>
                <a:lnTo>
                  <a:pt x="695134" y="1159027"/>
                </a:lnTo>
                <a:lnTo>
                  <a:pt x="702411" y="1204125"/>
                </a:lnTo>
                <a:lnTo>
                  <a:pt x="722668" y="1243291"/>
                </a:lnTo>
                <a:lnTo>
                  <a:pt x="753554" y="1274178"/>
                </a:lnTo>
                <a:lnTo>
                  <a:pt x="792721" y="1294434"/>
                </a:lnTo>
                <a:lnTo>
                  <a:pt x="837819" y="1301711"/>
                </a:lnTo>
                <a:lnTo>
                  <a:pt x="1139469" y="1301711"/>
                </a:lnTo>
                <a:lnTo>
                  <a:pt x="1184567" y="1294434"/>
                </a:lnTo>
                <a:lnTo>
                  <a:pt x="1223733" y="1274178"/>
                </a:lnTo>
                <a:lnTo>
                  <a:pt x="1254620" y="1243291"/>
                </a:lnTo>
                <a:lnTo>
                  <a:pt x="1274876" y="1204125"/>
                </a:lnTo>
                <a:lnTo>
                  <a:pt x="1282153" y="1159027"/>
                </a:lnTo>
                <a:close/>
              </a:path>
              <a:path w="1282700" h="1640839">
                <a:moveTo>
                  <a:pt x="1282153" y="820242"/>
                </a:moveTo>
                <a:lnTo>
                  <a:pt x="1274876" y="775144"/>
                </a:lnTo>
                <a:lnTo>
                  <a:pt x="1254620" y="735977"/>
                </a:lnTo>
                <a:lnTo>
                  <a:pt x="1223733" y="705091"/>
                </a:lnTo>
                <a:lnTo>
                  <a:pt x="1184567" y="684834"/>
                </a:lnTo>
                <a:lnTo>
                  <a:pt x="1139469" y="677557"/>
                </a:lnTo>
                <a:lnTo>
                  <a:pt x="837819" y="677557"/>
                </a:lnTo>
                <a:lnTo>
                  <a:pt x="792721" y="684834"/>
                </a:lnTo>
                <a:lnTo>
                  <a:pt x="753554" y="705091"/>
                </a:lnTo>
                <a:lnTo>
                  <a:pt x="722668" y="735977"/>
                </a:lnTo>
                <a:lnTo>
                  <a:pt x="702411" y="775144"/>
                </a:lnTo>
                <a:lnTo>
                  <a:pt x="695134" y="820242"/>
                </a:lnTo>
                <a:lnTo>
                  <a:pt x="702411" y="865339"/>
                </a:lnTo>
                <a:lnTo>
                  <a:pt x="722668" y="904506"/>
                </a:lnTo>
                <a:lnTo>
                  <a:pt x="753554" y="935393"/>
                </a:lnTo>
                <a:lnTo>
                  <a:pt x="792721" y="955649"/>
                </a:lnTo>
                <a:lnTo>
                  <a:pt x="837819" y="962926"/>
                </a:lnTo>
                <a:lnTo>
                  <a:pt x="1139469" y="962926"/>
                </a:lnTo>
                <a:lnTo>
                  <a:pt x="1184567" y="955649"/>
                </a:lnTo>
                <a:lnTo>
                  <a:pt x="1223733" y="935393"/>
                </a:lnTo>
                <a:lnTo>
                  <a:pt x="1254620" y="904506"/>
                </a:lnTo>
                <a:lnTo>
                  <a:pt x="1274876" y="865339"/>
                </a:lnTo>
                <a:lnTo>
                  <a:pt x="1282153" y="820242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0452660" y="2670710"/>
            <a:ext cx="391795" cy="1719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88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YES YES YES YES YES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1044880" y="4138053"/>
            <a:ext cx="587375" cy="285750"/>
          </a:xfrm>
          <a:custGeom>
            <a:avLst/>
            <a:gdLst/>
            <a:ahLst/>
            <a:cxnLst/>
            <a:rect l="l" t="t" r="r" b="b"/>
            <a:pathLst>
              <a:path w="587375" h="285750">
                <a:moveTo>
                  <a:pt x="444332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4"/>
                </a:lnTo>
                <a:lnTo>
                  <a:pt x="0" y="142683"/>
                </a:lnTo>
                <a:lnTo>
                  <a:pt x="7274" y="187782"/>
                </a:lnTo>
                <a:lnTo>
                  <a:pt x="27529" y="226950"/>
                </a:lnTo>
                <a:lnTo>
                  <a:pt x="58416" y="257837"/>
                </a:lnTo>
                <a:lnTo>
                  <a:pt x="97584" y="278092"/>
                </a:lnTo>
                <a:lnTo>
                  <a:pt x="142683" y="285366"/>
                </a:lnTo>
                <a:lnTo>
                  <a:pt x="444332" y="285366"/>
                </a:lnTo>
                <a:lnTo>
                  <a:pt x="489430" y="278092"/>
                </a:lnTo>
                <a:lnTo>
                  <a:pt x="528598" y="257837"/>
                </a:lnTo>
                <a:lnTo>
                  <a:pt x="559484" y="226950"/>
                </a:lnTo>
                <a:lnTo>
                  <a:pt x="579740" y="187782"/>
                </a:lnTo>
                <a:lnTo>
                  <a:pt x="587014" y="142683"/>
                </a:lnTo>
                <a:lnTo>
                  <a:pt x="579740" y="97584"/>
                </a:lnTo>
                <a:lnTo>
                  <a:pt x="559484" y="58416"/>
                </a:lnTo>
                <a:lnTo>
                  <a:pt x="528598" y="27529"/>
                </a:lnTo>
                <a:lnTo>
                  <a:pt x="489430" y="7274"/>
                </a:lnTo>
                <a:lnTo>
                  <a:pt x="444332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1181832" y="2670709"/>
            <a:ext cx="302895" cy="1719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88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NO NO NO NO 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055668" y="4623277"/>
            <a:ext cx="3549015" cy="83311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>
                <a:latin typeface="Arial MT"/>
                <a:cs typeface="Arial MT"/>
              </a:rPr>
              <a:t>Was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Service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member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within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50 </a:t>
            </a:r>
            <a:r>
              <a:rPr dirty="0" sz="1800">
                <a:latin typeface="Arial MT"/>
                <a:cs typeface="Arial MT"/>
              </a:rPr>
              <a:t>meters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blast?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Record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the </a:t>
            </a:r>
            <a:r>
              <a:rPr dirty="0" sz="1800">
                <a:latin typeface="Arial MT"/>
                <a:cs typeface="Arial MT"/>
              </a:rPr>
              <a:t>distance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from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blast.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4513553" y="4639016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89" h="339089">
                <a:moveTo>
                  <a:pt x="282276" y="0"/>
                </a:moveTo>
                <a:lnTo>
                  <a:pt x="56456" y="0"/>
                </a:lnTo>
                <a:lnTo>
                  <a:pt x="34481" y="4436"/>
                </a:lnTo>
                <a:lnTo>
                  <a:pt x="16535" y="16535"/>
                </a:lnTo>
                <a:lnTo>
                  <a:pt x="4436" y="34481"/>
                </a:lnTo>
                <a:lnTo>
                  <a:pt x="0" y="56456"/>
                </a:lnTo>
                <a:lnTo>
                  <a:pt x="0" y="282276"/>
                </a:lnTo>
                <a:lnTo>
                  <a:pt x="4436" y="304251"/>
                </a:lnTo>
                <a:lnTo>
                  <a:pt x="16535" y="322197"/>
                </a:lnTo>
                <a:lnTo>
                  <a:pt x="34481" y="334296"/>
                </a:lnTo>
                <a:lnTo>
                  <a:pt x="56456" y="338733"/>
                </a:lnTo>
                <a:lnTo>
                  <a:pt x="282276" y="338733"/>
                </a:lnTo>
                <a:lnTo>
                  <a:pt x="304251" y="334296"/>
                </a:lnTo>
                <a:lnTo>
                  <a:pt x="322197" y="322197"/>
                </a:lnTo>
                <a:lnTo>
                  <a:pt x="334296" y="304251"/>
                </a:lnTo>
                <a:lnTo>
                  <a:pt x="338733" y="282276"/>
                </a:lnTo>
                <a:lnTo>
                  <a:pt x="338733" y="56456"/>
                </a:lnTo>
                <a:lnTo>
                  <a:pt x="334296" y="34481"/>
                </a:lnTo>
                <a:lnTo>
                  <a:pt x="322197" y="16535"/>
                </a:lnTo>
                <a:lnTo>
                  <a:pt x="304251" y="4436"/>
                </a:lnTo>
                <a:lnTo>
                  <a:pt x="282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4546034" y="4597877"/>
            <a:ext cx="11836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9722" sz="300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dirty="0" baseline="-9722" sz="3000" spc="43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" b="1">
                <a:latin typeface="Arial"/>
                <a:cs typeface="Arial"/>
              </a:rPr>
              <a:t>istance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10360245" y="4690563"/>
            <a:ext cx="587375" cy="285750"/>
          </a:xfrm>
          <a:custGeom>
            <a:avLst/>
            <a:gdLst/>
            <a:ahLst/>
            <a:cxnLst/>
            <a:rect l="l" t="t" r="r" b="b"/>
            <a:pathLst>
              <a:path w="587375" h="285750">
                <a:moveTo>
                  <a:pt x="444331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4"/>
                </a:lnTo>
                <a:lnTo>
                  <a:pt x="0" y="142683"/>
                </a:lnTo>
                <a:lnTo>
                  <a:pt x="7274" y="187781"/>
                </a:lnTo>
                <a:lnTo>
                  <a:pt x="27529" y="226949"/>
                </a:lnTo>
                <a:lnTo>
                  <a:pt x="58416" y="257835"/>
                </a:lnTo>
                <a:lnTo>
                  <a:pt x="97584" y="278091"/>
                </a:lnTo>
                <a:lnTo>
                  <a:pt x="142683" y="285365"/>
                </a:lnTo>
                <a:lnTo>
                  <a:pt x="444331" y="285365"/>
                </a:lnTo>
                <a:lnTo>
                  <a:pt x="489430" y="278091"/>
                </a:lnTo>
                <a:lnTo>
                  <a:pt x="528598" y="257835"/>
                </a:lnTo>
                <a:lnTo>
                  <a:pt x="559484" y="226949"/>
                </a:lnTo>
                <a:lnTo>
                  <a:pt x="579740" y="187781"/>
                </a:lnTo>
                <a:lnTo>
                  <a:pt x="587014" y="142683"/>
                </a:lnTo>
                <a:lnTo>
                  <a:pt x="579740" y="97584"/>
                </a:lnTo>
                <a:lnTo>
                  <a:pt x="559484" y="58416"/>
                </a:lnTo>
                <a:lnTo>
                  <a:pt x="528598" y="27529"/>
                </a:lnTo>
                <a:lnTo>
                  <a:pt x="489430" y="7274"/>
                </a:lnTo>
                <a:lnTo>
                  <a:pt x="44433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1044880" y="4690563"/>
            <a:ext cx="587375" cy="285750"/>
          </a:xfrm>
          <a:custGeom>
            <a:avLst/>
            <a:gdLst/>
            <a:ahLst/>
            <a:cxnLst/>
            <a:rect l="l" t="t" r="r" b="b"/>
            <a:pathLst>
              <a:path w="587375" h="285750">
                <a:moveTo>
                  <a:pt x="444332" y="0"/>
                </a:moveTo>
                <a:lnTo>
                  <a:pt x="142683" y="0"/>
                </a:lnTo>
                <a:lnTo>
                  <a:pt x="97584" y="7274"/>
                </a:lnTo>
                <a:lnTo>
                  <a:pt x="58416" y="27529"/>
                </a:lnTo>
                <a:lnTo>
                  <a:pt x="27529" y="58416"/>
                </a:lnTo>
                <a:lnTo>
                  <a:pt x="7274" y="97584"/>
                </a:lnTo>
                <a:lnTo>
                  <a:pt x="0" y="142683"/>
                </a:lnTo>
                <a:lnTo>
                  <a:pt x="7274" y="187781"/>
                </a:lnTo>
                <a:lnTo>
                  <a:pt x="27529" y="226949"/>
                </a:lnTo>
                <a:lnTo>
                  <a:pt x="58416" y="257835"/>
                </a:lnTo>
                <a:lnTo>
                  <a:pt x="97584" y="278091"/>
                </a:lnTo>
                <a:lnTo>
                  <a:pt x="142683" y="285365"/>
                </a:lnTo>
                <a:lnTo>
                  <a:pt x="444332" y="285365"/>
                </a:lnTo>
                <a:lnTo>
                  <a:pt x="489430" y="278091"/>
                </a:lnTo>
                <a:lnTo>
                  <a:pt x="528598" y="257835"/>
                </a:lnTo>
                <a:lnTo>
                  <a:pt x="559484" y="226949"/>
                </a:lnTo>
                <a:lnTo>
                  <a:pt x="579740" y="187781"/>
                </a:lnTo>
                <a:lnTo>
                  <a:pt x="587014" y="142683"/>
                </a:lnTo>
                <a:lnTo>
                  <a:pt x="579740" y="97584"/>
                </a:lnTo>
                <a:lnTo>
                  <a:pt x="559484" y="58416"/>
                </a:lnTo>
                <a:lnTo>
                  <a:pt x="528598" y="27529"/>
                </a:lnTo>
                <a:lnTo>
                  <a:pt x="489430" y="7274"/>
                </a:lnTo>
                <a:lnTo>
                  <a:pt x="444332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0424937" y="4592638"/>
            <a:ext cx="1152525" cy="67437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75"/>
              </a:spcBef>
              <a:tabLst>
                <a:tab pos="779780" algn="l"/>
              </a:tabLst>
            </a:pPr>
            <a:r>
              <a:rPr dirty="0" sz="1400" spc="-25" b="1">
                <a:latin typeface="Arial"/>
                <a:cs typeface="Arial"/>
              </a:rPr>
              <a:t>YES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25" b="1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400" i="1">
                <a:latin typeface="Arial"/>
                <a:cs typeface="Arial"/>
              </a:rPr>
              <a:t>Not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applicable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435" y="2195616"/>
            <a:ext cx="5689916" cy="4455605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3493688" y="711017"/>
            <a:ext cx="5284470" cy="105600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719455" marR="5080" indent="-707390">
              <a:lnSpc>
                <a:spcPts val="3790"/>
              </a:lnSpc>
              <a:spcBef>
                <a:spcPts val="665"/>
              </a:spcBef>
            </a:pPr>
            <a:r>
              <a:rPr dirty="0" sz="3600" b="1">
                <a:solidFill>
                  <a:srgbClr val="921928"/>
                </a:solidFill>
                <a:latin typeface="Arial"/>
                <a:cs typeface="Arial"/>
              </a:rPr>
              <a:t>SIGNS</a:t>
            </a:r>
            <a:r>
              <a:rPr dirty="0" sz="3600" spc="-14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21928"/>
                </a:solidFill>
                <a:latin typeface="Arial"/>
                <a:cs typeface="Arial"/>
              </a:rPr>
              <a:t>AND</a:t>
            </a:r>
            <a:r>
              <a:rPr dirty="0" sz="3600" spc="-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921928"/>
                </a:solidFill>
                <a:latin typeface="Arial"/>
                <a:cs typeface="Arial"/>
              </a:rPr>
              <a:t>SYMPTOMS </a:t>
            </a:r>
            <a:r>
              <a:rPr dirty="0" sz="3600" b="1">
                <a:latin typeface="Arial"/>
                <a:cs typeface="Arial"/>
              </a:rPr>
              <a:t>OF</a:t>
            </a:r>
            <a:r>
              <a:rPr dirty="0" sz="3600" spc="-2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HEAD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INJURY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47747" y="1277910"/>
            <a:ext cx="3239770" cy="5574665"/>
            <a:chOff x="247747" y="1277910"/>
            <a:chExt cx="3239770" cy="557466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2991" y="1277910"/>
              <a:ext cx="2055689" cy="210233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128" y="4036879"/>
              <a:ext cx="2851926" cy="281522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747" y="2650970"/>
              <a:ext cx="1881301" cy="205555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marL="1180465" marR="5080" indent="-707390">
              <a:lnSpc>
                <a:spcPts val="3790"/>
              </a:lnSpc>
              <a:spcBef>
                <a:spcPts val="665"/>
              </a:spcBef>
            </a:pPr>
            <a:r>
              <a:rPr dirty="0">
                <a:solidFill>
                  <a:srgbClr val="921928"/>
                </a:solidFill>
              </a:rPr>
              <a:t>SIGNS</a:t>
            </a:r>
            <a:r>
              <a:rPr dirty="0" spc="-140">
                <a:solidFill>
                  <a:srgbClr val="921928"/>
                </a:solidFill>
              </a:rPr>
              <a:t> </a:t>
            </a:r>
            <a:r>
              <a:rPr dirty="0">
                <a:solidFill>
                  <a:srgbClr val="921928"/>
                </a:solidFill>
              </a:rPr>
              <a:t>AND</a:t>
            </a:r>
            <a:r>
              <a:rPr dirty="0" spc="-5">
                <a:solidFill>
                  <a:srgbClr val="921928"/>
                </a:solidFill>
              </a:rPr>
              <a:t> </a:t>
            </a:r>
            <a:r>
              <a:rPr dirty="0" spc="-20">
                <a:solidFill>
                  <a:srgbClr val="921928"/>
                </a:solidFill>
              </a:rPr>
              <a:t>SYMPTOMS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HEAD</a:t>
            </a:r>
            <a:r>
              <a:rPr dirty="0" spc="-5"/>
              <a:t> </a:t>
            </a:r>
            <a:r>
              <a:rPr dirty="0" spc="-10"/>
              <a:t>INJURY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5839388" y="1871418"/>
            <a:ext cx="5909310" cy="16713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 marR="234315">
              <a:lnSpc>
                <a:spcPts val="2100"/>
              </a:lnSpc>
              <a:spcBef>
                <a:spcPts val="219"/>
              </a:spcBef>
            </a:pPr>
            <a:r>
              <a:rPr dirty="0" sz="1800">
                <a:latin typeface="Arial MT"/>
                <a:cs typeface="Arial MT"/>
              </a:rPr>
              <a:t>Casualty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remain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conscious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lose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consciousness </a:t>
            </a:r>
            <a:r>
              <a:rPr dirty="0" sz="1800">
                <a:latin typeface="Arial MT"/>
                <a:cs typeface="Arial MT"/>
              </a:rPr>
              <a:t>only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briefly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few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seconds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minutes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up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30 </a:t>
            </a:r>
            <a:r>
              <a:rPr dirty="0" sz="1800" spc="-10">
                <a:latin typeface="Arial MT"/>
                <a:cs typeface="Arial MT"/>
              </a:rPr>
              <a:t>minutes)</a:t>
            </a:r>
            <a:endParaRPr sz="1800">
              <a:latin typeface="Arial MT"/>
              <a:cs typeface="Arial MT"/>
            </a:endParaRPr>
          </a:p>
          <a:p>
            <a:pPr algn="just" marL="12700" marR="5080">
              <a:lnSpc>
                <a:spcPts val="2900"/>
              </a:lnSpc>
              <a:spcBef>
                <a:spcPts val="40"/>
              </a:spcBef>
            </a:pPr>
            <a:r>
              <a:rPr dirty="0" sz="1800">
                <a:latin typeface="Arial MT"/>
                <a:cs typeface="Arial MT"/>
              </a:rPr>
              <a:t>Headache,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ringing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ears,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blurred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vision,</a:t>
            </a:r>
            <a:r>
              <a:rPr dirty="0" sz="1800" spc="-10">
                <a:latin typeface="Arial MT"/>
                <a:cs typeface="Arial MT"/>
              </a:rPr>
              <a:t> nausea/vomiting </a:t>
            </a:r>
            <a:r>
              <a:rPr dirty="0" sz="1800">
                <a:latin typeface="Arial MT"/>
                <a:cs typeface="Arial MT"/>
              </a:rPr>
              <a:t>Dizziness/lightheadedness,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impaired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balance/coordination </a:t>
            </a:r>
            <a:r>
              <a:rPr dirty="0" sz="1800">
                <a:latin typeface="Arial MT"/>
                <a:cs typeface="Arial MT"/>
              </a:rPr>
              <a:t>Confusion/disorientation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and/or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memory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loss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(&lt;24</a:t>
            </a:r>
            <a:r>
              <a:rPr dirty="0" sz="1800" spc="-10">
                <a:latin typeface="Arial MT"/>
                <a:cs typeface="Arial MT"/>
              </a:rPr>
              <a:t> hours)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587899" y="1937920"/>
            <a:ext cx="114300" cy="483234"/>
          </a:xfrm>
          <a:custGeom>
            <a:avLst/>
            <a:gdLst/>
            <a:ahLst/>
            <a:cxnLst/>
            <a:rect l="l" t="t" r="r" b="b"/>
            <a:pathLst>
              <a:path w="114300" h="483235">
                <a:moveTo>
                  <a:pt x="0" y="482835"/>
                </a:moveTo>
                <a:lnTo>
                  <a:pt x="0" y="0"/>
                </a:lnTo>
                <a:lnTo>
                  <a:pt x="114300" y="0"/>
                </a:lnTo>
                <a:lnTo>
                  <a:pt x="114300" y="482835"/>
                </a:lnTo>
                <a:lnTo>
                  <a:pt x="0" y="48283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587899" y="2573377"/>
            <a:ext cx="114300" cy="281305"/>
          </a:xfrm>
          <a:custGeom>
            <a:avLst/>
            <a:gdLst/>
            <a:ahLst/>
            <a:cxnLst/>
            <a:rect l="l" t="t" r="r" b="b"/>
            <a:pathLst>
              <a:path w="114300" h="281305">
                <a:moveTo>
                  <a:pt x="0" y="280690"/>
                </a:moveTo>
                <a:lnTo>
                  <a:pt x="0" y="0"/>
                </a:lnTo>
                <a:lnTo>
                  <a:pt x="114300" y="0"/>
                </a:lnTo>
                <a:lnTo>
                  <a:pt x="114300" y="280690"/>
                </a:lnTo>
                <a:lnTo>
                  <a:pt x="0" y="28069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587899" y="2937696"/>
            <a:ext cx="114300" cy="281305"/>
          </a:xfrm>
          <a:custGeom>
            <a:avLst/>
            <a:gdLst/>
            <a:ahLst/>
            <a:cxnLst/>
            <a:rect l="l" t="t" r="r" b="b"/>
            <a:pathLst>
              <a:path w="114300" h="281305">
                <a:moveTo>
                  <a:pt x="0" y="280690"/>
                </a:moveTo>
                <a:lnTo>
                  <a:pt x="0" y="0"/>
                </a:lnTo>
                <a:lnTo>
                  <a:pt x="114300" y="0"/>
                </a:lnTo>
                <a:lnTo>
                  <a:pt x="114300" y="280690"/>
                </a:lnTo>
                <a:lnTo>
                  <a:pt x="0" y="28069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587899" y="3302016"/>
            <a:ext cx="114300" cy="281305"/>
          </a:xfrm>
          <a:custGeom>
            <a:avLst/>
            <a:gdLst/>
            <a:ahLst/>
            <a:cxnLst/>
            <a:rect l="l" t="t" r="r" b="b"/>
            <a:pathLst>
              <a:path w="114300" h="281304">
                <a:moveTo>
                  <a:pt x="0" y="280690"/>
                </a:moveTo>
                <a:lnTo>
                  <a:pt x="0" y="0"/>
                </a:lnTo>
                <a:lnTo>
                  <a:pt x="114300" y="0"/>
                </a:lnTo>
                <a:lnTo>
                  <a:pt x="114300" y="280690"/>
                </a:lnTo>
                <a:lnTo>
                  <a:pt x="0" y="28069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426810" y="1983680"/>
            <a:ext cx="1588135" cy="661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Mild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TBI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145"/>
              </a:lnSpc>
            </a:pPr>
            <a:r>
              <a:rPr dirty="0" sz="1800">
                <a:latin typeface="Arial MT"/>
                <a:cs typeface="Arial MT"/>
              </a:rPr>
              <a:t>(or</a:t>
            </a:r>
            <a:r>
              <a:rPr dirty="0" sz="1800" spc="-10">
                <a:latin typeface="Arial MT"/>
                <a:cs typeface="Arial MT"/>
              </a:rPr>
              <a:t> concussion)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79207" y="3866296"/>
            <a:ext cx="1956435" cy="9283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Moderate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TBI</a:t>
            </a:r>
            <a:endParaRPr sz="2400">
              <a:latin typeface="Arial"/>
              <a:cs typeface="Arial"/>
            </a:endParaRPr>
          </a:p>
          <a:p>
            <a:pPr marL="12700" marR="93980">
              <a:lnSpc>
                <a:spcPts val="21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(symptoms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similar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mild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TBI)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839388" y="3813060"/>
            <a:ext cx="5387975" cy="113030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800">
                <a:latin typeface="Arial MT"/>
                <a:cs typeface="Arial MT"/>
              </a:rPr>
              <a:t>Confusion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disorientation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(&gt;24</a:t>
            </a:r>
            <a:r>
              <a:rPr dirty="0" sz="1800" spc="-10">
                <a:latin typeface="Arial MT"/>
                <a:cs typeface="Arial MT"/>
              </a:rPr>
              <a:t> hours)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34300"/>
              </a:lnSpc>
            </a:pPr>
            <a:r>
              <a:rPr dirty="0" sz="1800">
                <a:latin typeface="Arial MT"/>
                <a:cs typeface="Arial MT"/>
              </a:rPr>
              <a:t>Loss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consciousness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(&gt;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30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minutes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&lt;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24 </a:t>
            </a:r>
            <a:r>
              <a:rPr dirty="0" sz="1800" spc="-10">
                <a:latin typeface="Arial MT"/>
                <a:cs typeface="Arial MT"/>
              </a:rPr>
              <a:t>hours) </a:t>
            </a:r>
            <a:r>
              <a:rPr dirty="0" sz="1800">
                <a:latin typeface="Arial MT"/>
                <a:cs typeface="Arial MT"/>
              </a:rPr>
              <a:t>Memory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loss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(&gt;24 hours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&lt;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7 </a:t>
            </a:r>
            <a:r>
              <a:rPr dirty="0" sz="1800" spc="-10">
                <a:latin typeface="Arial MT"/>
                <a:cs typeface="Arial MT"/>
              </a:rPr>
              <a:t>days)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5567970" y="3937485"/>
            <a:ext cx="114300" cy="281305"/>
          </a:xfrm>
          <a:custGeom>
            <a:avLst/>
            <a:gdLst/>
            <a:ahLst/>
            <a:cxnLst/>
            <a:rect l="l" t="t" r="r" b="b"/>
            <a:pathLst>
              <a:path w="114300" h="281304">
                <a:moveTo>
                  <a:pt x="0" y="280690"/>
                </a:moveTo>
                <a:lnTo>
                  <a:pt x="0" y="0"/>
                </a:lnTo>
                <a:lnTo>
                  <a:pt x="114300" y="0"/>
                </a:lnTo>
                <a:lnTo>
                  <a:pt x="114300" y="280690"/>
                </a:lnTo>
                <a:lnTo>
                  <a:pt x="0" y="28069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567970" y="4305213"/>
            <a:ext cx="114300" cy="281305"/>
          </a:xfrm>
          <a:custGeom>
            <a:avLst/>
            <a:gdLst/>
            <a:ahLst/>
            <a:cxnLst/>
            <a:rect l="l" t="t" r="r" b="b"/>
            <a:pathLst>
              <a:path w="114300" h="281304">
                <a:moveTo>
                  <a:pt x="0" y="280690"/>
                </a:moveTo>
                <a:lnTo>
                  <a:pt x="0" y="0"/>
                </a:lnTo>
                <a:lnTo>
                  <a:pt x="114300" y="0"/>
                </a:lnTo>
                <a:lnTo>
                  <a:pt x="114300" y="280690"/>
                </a:lnTo>
                <a:lnTo>
                  <a:pt x="0" y="28069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567970" y="4672943"/>
            <a:ext cx="114300" cy="281305"/>
          </a:xfrm>
          <a:custGeom>
            <a:avLst/>
            <a:gdLst/>
            <a:ahLst/>
            <a:cxnLst/>
            <a:rect l="l" t="t" r="r" b="b"/>
            <a:pathLst>
              <a:path w="114300" h="281304">
                <a:moveTo>
                  <a:pt x="0" y="280690"/>
                </a:moveTo>
                <a:lnTo>
                  <a:pt x="0" y="0"/>
                </a:lnTo>
                <a:lnTo>
                  <a:pt x="114300" y="0"/>
                </a:lnTo>
                <a:lnTo>
                  <a:pt x="114300" y="280690"/>
                </a:lnTo>
                <a:lnTo>
                  <a:pt x="0" y="28069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379207" y="5381249"/>
            <a:ext cx="1866900" cy="9283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Severe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TBI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(symptoms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similar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mild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TBI)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839388" y="5327269"/>
            <a:ext cx="3983990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Confusion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disorientation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(&gt;24</a:t>
            </a:r>
            <a:r>
              <a:rPr dirty="0" sz="1800" spc="-10">
                <a:latin typeface="Arial MT"/>
                <a:cs typeface="Arial MT"/>
              </a:rPr>
              <a:t> hours) </a:t>
            </a:r>
            <a:r>
              <a:rPr dirty="0" sz="1800">
                <a:latin typeface="Arial MT"/>
                <a:cs typeface="Arial MT"/>
              </a:rPr>
              <a:t>Loss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consciousness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(&gt;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24 </a:t>
            </a:r>
            <a:r>
              <a:rPr dirty="0" sz="1800" spc="-10">
                <a:latin typeface="Arial MT"/>
                <a:cs typeface="Arial MT"/>
              </a:rPr>
              <a:t>hours) </a:t>
            </a:r>
            <a:r>
              <a:rPr dirty="0" sz="1800">
                <a:latin typeface="Arial MT"/>
                <a:cs typeface="Arial MT"/>
              </a:rPr>
              <a:t>Memory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loss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(&gt;7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days)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567970" y="5454732"/>
            <a:ext cx="114300" cy="281305"/>
          </a:xfrm>
          <a:custGeom>
            <a:avLst/>
            <a:gdLst/>
            <a:ahLst/>
            <a:cxnLst/>
            <a:rect l="l" t="t" r="r" b="b"/>
            <a:pathLst>
              <a:path w="114300" h="281304">
                <a:moveTo>
                  <a:pt x="0" y="280690"/>
                </a:moveTo>
                <a:lnTo>
                  <a:pt x="0" y="0"/>
                </a:lnTo>
                <a:lnTo>
                  <a:pt x="114300" y="0"/>
                </a:lnTo>
                <a:lnTo>
                  <a:pt x="114300" y="280690"/>
                </a:lnTo>
                <a:lnTo>
                  <a:pt x="0" y="28069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567970" y="5824882"/>
            <a:ext cx="114300" cy="281305"/>
          </a:xfrm>
          <a:custGeom>
            <a:avLst/>
            <a:gdLst/>
            <a:ahLst/>
            <a:cxnLst/>
            <a:rect l="l" t="t" r="r" b="b"/>
            <a:pathLst>
              <a:path w="114300" h="281304">
                <a:moveTo>
                  <a:pt x="0" y="280690"/>
                </a:moveTo>
                <a:lnTo>
                  <a:pt x="0" y="0"/>
                </a:lnTo>
                <a:lnTo>
                  <a:pt x="114300" y="0"/>
                </a:lnTo>
                <a:lnTo>
                  <a:pt x="114300" y="280690"/>
                </a:lnTo>
                <a:lnTo>
                  <a:pt x="0" y="28069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5567970" y="6195031"/>
            <a:ext cx="114300" cy="281305"/>
          </a:xfrm>
          <a:custGeom>
            <a:avLst/>
            <a:gdLst/>
            <a:ahLst/>
            <a:cxnLst/>
            <a:rect l="l" t="t" r="r" b="b"/>
            <a:pathLst>
              <a:path w="114300" h="281304">
                <a:moveTo>
                  <a:pt x="0" y="280690"/>
                </a:moveTo>
                <a:lnTo>
                  <a:pt x="0" y="0"/>
                </a:lnTo>
                <a:lnTo>
                  <a:pt x="114300" y="0"/>
                </a:lnTo>
                <a:lnTo>
                  <a:pt x="114300" y="280690"/>
                </a:lnTo>
                <a:lnTo>
                  <a:pt x="0" y="28069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3434134" y="3725396"/>
            <a:ext cx="8345805" cy="1493520"/>
            <a:chOff x="3434134" y="3725396"/>
            <a:chExt cx="8345805" cy="1493520"/>
          </a:xfrm>
        </p:grpSpPr>
        <p:sp>
          <p:nvSpPr>
            <p:cNvPr id="27" name="object 27" descr=""/>
            <p:cNvSpPr/>
            <p:nvPr/>
          </p:nvSpPr>
          <p:spPr>
            <a:xfrm>
              <a:off x="3434134" y="3739683"/>
              <a:ext cx="8345805" cy="0"/>
            </a:xfrm>
            <a:custGeom>
              <a:avLst/>
              <a:gdLst/>
              <a:ahLst/>
              <a:cxnLst/>
              <a:rect l="l" t="t" r="r" b="b"/>
              <a:pathLst>
                <a:path w="8345805" h="0">
                  <a:moveTo>
                    <a:pt x="0" y="0"/>
                  </a:moveTo>
                  <a:lnTo>
                    <a:pt x="8345492" y="0"/>
                  </a:lnTo>
                </a:path>
              </a:pathLst>
            </a:custGeom>
            <a:ln w="28575">
              <a:solidFill>
                <a:srgbClr val="D0CECE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434134" y="5204517"/>
              <a:ext cx="8345805" cy="0"/>
            </a:xfrm>
            <a:custGeom>
              <a:avLst/>
              <a:gdLst/>
              <a:ahLst/>
              <a:cxnLst/>
              <a:rect l="l" t="t" r="r" b="b"/>
              <a:pathLst>
                <a:path w="8345805" h="0">
                  <a:moveTo>
                    <a:pt x="0" y="0"/>
                  </a:moveTo>
                  <a:lnTo>
                    <a:pt x="8345492" y="0"/>
                  </a:lnTo>
                </a:path>
              </a:pathLst>
            </a:custGeom>
            <a:ln w="28575">
              <a:solidFill>
                <a:srgbClr val="D0CECE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05" y="284892"/>
            <a:ext cx="301815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9A908F"/>
                </a:solidFill>
              </a:rPr>
              <a:t>Module</a:t>
            </a:r>
            <a:r>
              <a:rPr dirty="0" sz="2000" spc="-20">
                <a:solidFill>
                  <a:srgbClr val="9A908F"/>
                </a:solidFill>
              </a:rPr>
              <a:t> </a:t>
            </a:r>
            <a:r>
              <a:rPr dirty="0" sz="2000">
                <a:solidFill>
                  <a:srgbClr val="9A908F"/>
                </a:solidFill>
              </a:rPr>
              <a:t>13:</a:t>
            </a:r>
            <a:r>
              <a:rPr dirty="0" sz="2000" spc="-10">
                <a:solidFill>
                  <a:srgbClr val="9A908F"/>
                </a:solidFill>
              </a:rPr>
              <a:t> </a:t>
            </a:r>
            <a:r>
              <a:rPr dirty="0" sz="2000">
                <a:solidFill>
                  <a:srgbClr val="9A908F"/>
                </a:solidFill>
              </a:rPr>
              <a:t>Head</a:t>
            </a:r>
            <a:r>
              <a:rPr dirty="0" sz="2000" spc="-10">
                <a:solidFill>
                  <a:srgbClr val="9A908F"/>
                </a:solidFill>
              </a:rPr>
              <a:t> Injuries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7288" y="1944674"/>
            <a:ext cx="2462997" cy="4316341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529298" y="3472978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0" y="257164"/>
                </a:moveTo>
                <a:lnTo>
                  <a:pt x="0" y="0"/>
                </a:lnTo>
                <a:lnTo>
                  <a:pt x="114300" y="0"/>
                </a:lnTo>
                <a:lnTo>
                  <a:pt x="114300" y="257164"/>
                </a:lnTo>
                <a:lnTo>
                  <a:pt x="0" y="25716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29298" y="3845680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0" y="257164"/>
                </a:moveTo>
                <a:lnTo>
                  <a:pt x="0" y="0"/>
                </a:lnTo>
                <a:lnTo>
                  <a:pt x="114300" y="0"/>
                </a:lnTo>
                <a:lnTo>
                  <a:pt x="114300" y="257164"/>
                </a:lnTo>
                <a:lnTo>
                  <a:pt x="0" y="25716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29298" y="4218380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0" y="257164"/>
                </a:moveTo>
                <a:lnTo>
                  <a:pt x="0" y="0"/>
                </a:lnTo>
                <a:lnTo>
                  <a:pt x="114300" y="0"/>
                </a:lnTo>
                <a:lnTo>
                  <a:pt x="114300" y="257164"/>
                </a:lnTo>
                <a:lnTo>
                  <a:pt x="0" y="25716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29298" y="4591081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0" y="257164"/>
                </a:moveTo>
                <a:lnTo>
                  <a:pt x="0" y="0"/>
                </a:lnTo>
                <a:lnTo>
                  <a:pt x="114300" y="0"/>
                </a:lnTo>
                <a:lnTo>
                  <a:pt x="114300" y="257164"/>
                </a:lnTo>
                <a:lnTo>
                  <a:pt x="0" y="25716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29298" y="4963783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0" y="257164"/>
                </a:moveTo>
                <a:lnTo>
                  <a:pt x="0" y="0"/>
                </a:lnTo>
                <a:lnTo>
                  <a:pt x="114300" y="0"/>
                </a:lnTo>
                <a:lnTo>
                  <a:pt x="114300" y="257164"/>
                </a:lnTo>
                <a:lnTo>
                  <a:pt x="0" y="25716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29298" y="5336483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0" y="257164"/>
                </a:moveTo>
                <a:lnTo>
                  <a:pt x="0" y="0"/>
                </a:lnTo>
                <a:lnTo>
                  <a:pt x="114300" y="0"/>
                </a:lnTo>
                <a:lnTo>
                  <a:pt x="114300" y="257164"/>
                </a:lnTo>
                <a:lnTo>
                  <a:pt x="0" y="25716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29298" y="5709184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0" y="257164"/>
                </a:moveTo>
                <a:lnTo>
                  <a:pt x="0" y="0"/>
                </a:lnTo>
                <a:lnTo>
                  <a:pt x="114300" y="0"/>
                </a:lnTo>
                <a:lnTo>
                  <a:pt x="114300" y="257164"/>
                </a:lnTo>
                <a:lnTo>
                  <a:pt x="0" y="25716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29298" y="6081888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0" y="257164"/>
                </a:moveTo>
                <a:lnTo>
                  <a:pt x="0" y="0"/>
                </a:lnTo>
                <a:lnTo>
                  <a:pt x="114300" y="0"/>
                </a:lnTo>
                <a:lnTo>
                  <a:pt x="114300" y="257164"/>
                </a:lnTo>
                <a:lnTo>
                  <a:pt x="0" y="25716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511257" y="711017"/>
            <a:ext cx="9142730" cy="553847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2385695" marR="5080" indent="-266700">
              <a:lnSpc>
                <a:spcPts val="3790"/>
              </a:lnSpc>
              <a:spcBef>
                <a:spcPts val="665"/>
              </a:spcBef>
              <a:tabLst>
                <a:tab pos="5924550" algn="l"/>
              </a:tabLst>
            </a:pPr>
            <a:r>
              <a:rPr dirty="0" sz="3600" spc="-55" b="1">
                <a:latin typeface="Arial"/>
                <a:cs typeface="Arial"/>
              </a:rPr>
              <a:t>MILITARY</a:t>
            </a:r>
            <a:r>
              <a:rPr dirty="0" sz="3600" spc="-19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ACUTE</a:t>
            </a:r>
            <a:r>
              <a:rPr dirty="0" sz="3600" spc="1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CONCUSSION </a:t>
            </a:r>
            <a:r>
              <a:rPr dirty="0" sz="3600" spc="-40" b="1">
                <a:latin typeface="Arial"/>
                <a:cs typeface="Arial"/>
              </a:rPr>
              <a:t>EVALUATION</a:t>
            </a:r>
            <a:r>
              <a:rPr dirty="0" sz="3600" spc="-160" b="1">
                <a:latin typeface="Arial"/>
                <a:cs typeface="Arial"/>
              </a:rPr>
              <a:t> </a:t>
            </a:r>
            <a:r>
              <a:rPr dirty="0" sz="3600" spc="-50" b="1">
                <a:latin typeface="Arial"/>
                <a:cs typeface="Arial"/>
              </a:rPr>
              <a:t>2</a:t>
            </a:r>
            <a:r>
              <a:rPr dirty="0" sz="3600" b="1">
                <a:latin typeface="Arial"/>
                <a:cs typeface="Arial"/>
              </a:rPr>
              <a:t>	</a:t>
            </a:r>
            <a:r>
              <a:rPr dirty="0" sz="3600" spc="-10" b="1">
                <a:solidFill>
                  <a:srgbClr val="921928"/>
                </a:solidFill>
                <a:latin typeface="Arial"/>
                <a:cs typeface="Arial"/>
              </a:rPr>
              <a:t>INDICATIONS</a:t>
            </a:r>
            <a:endParaRPr sz="3600">
              <a:latin typeface="Arial"/>
              <a:cs typeface="Arial"/>
            </a:endParaRPr>
          </a:p>
          <a:p>
            <a:pPr algn="just" marL="12700" marR="1913255">
              <a:lnSpc>
                <a:spcPts val="2100"/>
              </a:lnSpc>
              <a:spcBef>
                <a:spcPts val="420"/>
              </a:spcBef>
            </a:pPr>
            <a:r>
              <a:rPr dirty="0" sz="1800">
                <a:latin typeface="Arial MT"/>
                <a:cs typeface="Arial MT"/>
              </a:rPr>
              <a:t>Trauma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casualties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suspected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head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injury/TBI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should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referred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to </a:t>
            </a:r>
            <a:r>
              <a:rPr dirty="0" sz="1800">
                <a:latin typeface="Arial MT"/>
                <a:cs typeface="Arial MT"/>
              </a:rPr>
              <a:t>medical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personnel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possible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Military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Acute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Concussion </a:t>
            </a:r>
            <a:r>
              <a:rPr dirty="0" sz="1800" b="1">
                <a:latin typeface="Arial"/>
                <a:cs typeface="Arial"/>
              </a:rPr>
              <a:t>Evaluation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2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(MACE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2)</a:t>
            </a:r>
            <a:endParaRPr sz="1800">
              <a:latin typeface="Arial"/>
              <a:cs typeface="Arial"/>
            </a:endParaRPr>
          </a:p>
          <a:p>
            <a:pPr algn="just" marL="12700" marR="2197735">
              <a:lnSpc>
                <a:spcPts val="2100"/>
              </a:lnSpc>
              <a:spcBef>
                <a:spcPts val="1000"/>
              </a:spcBef>
            </a:pPr>
            <a:r>
              <a:rPr dirty="0" sz="1800">
                <a:latin typeface="Arial MT"/>
                <a:cs typeface="Arial MT"/>
              </a:rPr>
              <a:t>If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u="sng" sz="1800" b="1">
                <a:solidFill>
                  <a:srgbClr val="921928"/>
                </a:solidFill>
                <a:uFill>
                  <a:solidFill>
                    <a:srgbClr val="921928"/>
                  </a:solidFill>
                </a:uFill>
                <a:latin typeface="Arial"/>
                <a:cs typeface="Arial"/>
              </a:rPr>
              <a:t>ANY</a:t>
            </a:r>
            <a:r>
              <a:rPr dirty="0" sz="1800" spc="-1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following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RED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FLAG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signs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symptoms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present, </a:t>
            </a:r>
            <a:r>
              <a:rPr dirty="0" sz="1800">
                <a:latin typeface="Arial MT"/>
                <a:cs typeface="Arial MT"/>
              </a:rPr>
              <a:t>MACE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should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deferred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urgent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evacuation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considered:</a:t>
            </a:r>
            <a:endParaRPr sz="1800">
              <a:latin typeface="Arial MT"/>
              <a:cs typeface="Arial MT"/>
            </a:endParaRPr>
          </a:p>
          <a:p>
            <a:pPr marL="285750" marR="5075555">
              <a:lnSpc>
                <a:spcPct val="134300"/>
              </a:lnSpc>
              <a:spcBef>
                <a:spcPts val="140"/>
              </a:spcBef>
            </a:pPr>
            <a:r>
              <a:rPr dirty="0" sz="1800" b="1">
                <a:latin typeface="Arial"/>
                <a:cs typeface="Arial"/>
              </a:rPr>
              <a:t>Deteriorating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level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consciousness </a:t>
            </a:r>
            <a:r>
              <a:rPr dirty="0" sz="1800">
                <a:latin typeface="Arial MT"/>
                <a:cs typeface="Arial MT"/>
              </a:rPr>
              <a:t>Double </a:t>
            </a:r>
            <a:r>
              <a:rPr dirty="0" sz="1800" spc="-10">
                <a:latin typeface="Arial MT"/>
                <a:cs typeface="Arial MT"/>
              </a:rPr>
              <a:t>vision</a:t>
            </a:r>
            <a:endParaRPr sz="1800">
              <a:latin typeface="Arial MT"/>
              <a:cs typeface="Arial MT"/>
            </a:endParaRPr>
          </a:p>
          <a:p>
            <a:pPr marL="285750" marR="3258185">
              <a:lnSpc>
                <a:spcPct val="134300"/>
              </a:lnSpc>
            </a:pPr>
            <a:r>
              <a:rPr dirty="0" sz="1800">
                <a:latin typeface="Arial MT"/>
                <a:cs typeface="Arial MT"/>
              </a:rPr>
              <a:t>Increased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restlessness;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combative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agitated</a:t>
            </a:r>
            <a:r>
              <a:rPr dirty="0" sz="1800" spc="-10">
                <a:latin typeface="Arial MT"/>
                <a:cs typeface="Arial MT"/>
              </a:rPr>
              <a:t> behavior </a:t>
            </a:r>
            <a:r>
              <a:rPr dirty="0" sz="1800">
                <a:latin typeface="Arial MT"/>
                <a:cs typeface="Arial MT"/>
              </a:rPr>
              <a:t>Repeat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vomiting</a:t>
            </a:r>
            <a:endParaRPr sz="1800">
              <a:latin typeface="Arial MT"/>
              <a:cs typeface="Arial MT"/>
            </a:endParaRPr>
          </a:p>
          <a:p>
            <a:pPr marL="285750">
              <a:lnSpc>
                <a:spcPct val="100000"/>
              </a:lnSpc>
              <a:spcBef>
                <a:spcPts val="735"/>
              </a:spcBef>
            </a:pPr>
            <a:r>
              <a:rPr dirty="0" sz="1800" spc="-10">
                <a:latin typeface="Arial MT"/>
                <a:cs typeface="Arial MT"/>
              </a:rPr>
              <a:t>Seizures</a:t>
            </a:r>
            <a:endParaRPr sz="1800">
              <a:latin typeface="Arial MT"/>
              <a:cs typeface="Arial MT"/>
            </a:endParaRPr>
          </a:p>
          <a:p>
            <a:pPr marL="285750">
              <a:lnSpc>
                <a:spcPct val="100000"/>
              </a:lnSpc>
              <a:spcBef>
                <a:spcPts val="740"/>
              </a:spcBef>
            </a:pPr>
            <a:r>
              <a:rPr dirty="0" sz="1800">
                <a:latin typeface="Arial MT"/>
                <a:cs typeface="Arial MT"/>
              </a:rPr>
              <a:t>Weakness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tingling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arms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legs</a:t>
            </a:r>
            <a:endParaRPr sz="1800">
              <a:latin typeface="Arial MT"/>
              <a:cs typeface="Arial MT"/>
            </a:endParaRPr>
          </a:p>
          <a:p>
            <a:pPr marL="285750">
              <a:lnSpc>
                <a:spcPct val="100000"/>
              </a:lnSpc>
              <a:spcBef>
                <a:spcPts val="740"/>
              </a:spcBef>
            </a:pPr>
            <a:r>
              <a:rPr dirty="0" sz="1800" b="1">
                <a:latin typeface="Arial"/>
                <a:cs typeface="Arial"/>
              </a:rPr>
              <a:t>Severe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or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worsening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>
                <a:latin typeface="Arial MT"/>
                <a:cs typeface="Arial MT"/>
              </a:rPr>
              <a:t>headache</a:t>
            </a:r>
            <a:endParaRPr sz="1800">
              <a:latin typeface="Arial MT"/>
              <a:cs typeface="Arial MT"/>
            </a:endParaRPr>
          </a:p>
          <a:p>
            <a:pPr marL="285750">
              <a:lnSpc>
                <a:spcPct val="100000"/>
              </a:lnSpc>
              <a:spcBef>
                <a:spcPts val="740"/>
              </a:spcBef>
            </a:pPr>
            <a:r>
              <a:rPr dirty="0" sz="1800">
                <a:latin typeface="Arial MT"/>
                <a:cs typeface="Arial MT"/>
              </a:rPr>
              <a:t>Results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from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structural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brain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injury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detection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device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(if</a:t>
            </a:r>
            <a:r>
              <a:rPr dirty="0" sz="1800" spc="-10">
                <a:latin typeface="Arial MT"/>
                <a:cs typeface="Arial MT"/>
              </a:rPr>
              <a:t> available)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103541" y="1886309"/>
            <a:ext cx="3668395" cy="3503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dirty="0" sz="2400" b="1">
                <a:solidFill>
                  <a:srgbClr val="921928"/>
                </a:solidFill>
                <a:latin typeface="Arial"/>
                <a:cs typeface="Arial"/>
              </a:rPr>
              <a:t>DISARM</a:t>
            </a:r>
            <a:r>
              <a:rPr dirty="0" sz="24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CASUALTY</a:t>
            </a:r>
            <a:endParaRPr sz="2400">
              <a:latin typeface="Arial"/>
              <a:cs typeface="Arial"/>
            </a:endParaRPr>
          </a:p>
          <a:p>
            <a:pPr marL="12700" marR="55880">
              <a:lnSpc>
                <a:spcPts val="2800"/>
              </a:lnSpc>
              <a:spcBef>
                <a:spcPts val="120"/>
              </a:spcBef>
            </a:pPr>
            <a:r>
              <a:rPr dirty="0" sz="2400">
                <a:latin typeface="Arial MT"/>
                <a:cs typeface="Arial MT"/>
              </a:rPr>
              <a:t>with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altered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mental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status </a:t>
            </a:r>
            <a:r>
              <a:rPr dirty="0" sz="2400">
                <a:latin typeface="Arial MT"/>
                <a:cs typeface="Arial MT"/>
              </a:rPr>
              <a:t>and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have unit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point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of </a:t>
            </a:r>
            <a:r>
              <a:rPr dirty="0" sz="2400">
                <a:latin typeface="Arial MT"/>
                <a:cs typeface="Arial MT"/>
              </a:rPr>
              <a:t>contact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(POC)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take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control </a:t>
            </a:r>
            <a:r>
              <a:rPr dirty="0" sz="2400">
                <a:latin typeface="Arial MT"/>
                <a:cs typeface="Arial MT"/>
              </a:rPr>
              <a:t>of </a:t>
            </a:r>
            <a:r>
              <a:rPr dirty="0" sz="2400" spc="-10">
                <a:latin typeface="Arial MT"/>
                <a:cs typeface="Arial MT"/>
              </a:rPr>
              <a:t>weapon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ts val="2800"/>
              </a:lnSpc>
              <a:spcBef>
                <a:spcPts val="2100"/>
              </a:spcBef>
            </a:pPr>
            <a:r>
              <a:rPr dirty="0" sz="2400">
                <a:latin typeface="Arial MT"/>
                <a:cs typeface="Arial MT"/>
              </a:rPr>
              <a:t>If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casualty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has </a:t>
            </a:r>
            <a:r>
              <a:rPr dirty="0" sz="2400">
                <a:latin typeface="Arial MT"/>
                <a:cs typeface="Arial MT"/>
              </a:rPr>
              <a:t>communication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equipment, </a:t>
            </a:r>
            <a:r>
              <a:rPr dirty="0" sz="2400">
                <a:latin typeface="Arial MT"/>
                <a:cs typeface="Arial MT"/>
              </a:rPr>
              <a:t>have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the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unit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POC </a:t>
            </a:r>
            <a:r>
              <a:rPr dirty="0" sz="2400" spc="-20">
                <a:latin typeface="Arial MT"/>
                <a:cs typeface="Arial MT"/>
              </a:rPr>
              <a:t>take </a:t>
            </a:r>
            <a:r>
              <a:rPr dirty="0" sz="2400">
                <a:latin typeface="Arial MT"/>
                <a:cs typeface="Arial MT"/>
              </a:rPr>
              <a:t>control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of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it,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as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20">
                <a:latin typeface="Arial MT"/>
                <a:cs typeface="Arial MT"/>
              </a:rPr>
              <a:t>well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2015" y="1767655"/>
            <a:ext cx="4946080" cy="440764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67095" y="2027026"/>
            <a:ext cx="1733549" cy="123825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9985" y="4036395"/>
            <a:ext cx="1232746" cy="13208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09601" y="716772"/>
            <a:ext cx="77730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21928"/>
                </a:solidFill>
              </a:rPr>
              <a:t>MANAGEMENT</a:t>
            </a:r>
            <a:r>
              <a:rPr dirty="0" spc="-15">
                <a:solidFill>
                  <a:srgbClr val="921928"/>
                </a:solidFill>
              </a:rPr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HEAD</a:t>
            </a:r>
            <a:r>
              <a:rPr dirty="0" spc="-10"/>
              <a:t> INJURIES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05" y="284892"/>
            <a:ext cx="301815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9A908F"/>
                </a:solidFill>
              </a:rPr>
              <a:t>Module</a:t>
            </a:r>
            <a:r>
              <a:rPr dirty="0" sz="2000" spc="-20">
                <a:solidFill>
                  <a:srgbClr val="9A908F"/>
                </a:solidFill>
              </a:rPr>
              <a:t> </a:t>
            </a:r>
            <a:r>
              <a:rPr dirty="0" sz="2000">
                <a:solidFill>
                  <a:srgbClr val="9A908F"/>
                </a:solidFill>
              </a:rPr>
              <a:t>13:</a:t>
            </a:r>
            <a:r>
              <a:rPr dirty="0" sz="2000" spc="-10">
                <a:solidFill>
                  <a:srgbClr val="9A908F"/>
                </a:solidFill>
              </a:rPr>
              <a:t> </a:t>
            </a:r>
            <a:r>
              <a:rPr dirty="0" sz="2000">
                <a:solidFill>
                  <a:srgbClr val="9A908F"/>
                </a:solidFill>
              </a:rPr>
              <a:t>Head</a:t>
            </a:r>
            <a:r>
              <a:rPr dirty="0" sz="2000" spc="-10">
                <a:solidFill>
                  <a:srgbClr val="9A908F"/>
                </a:solidFill>
              </a:rPr>
              <a:t> Injuries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8119578" y="2794575"/>
            <a:ext cx="3795395" cy="1500505"/>
          </a:xfrm>
          <a:custGeom>
            <a:avLst/>
            <a:gdLst/>
            <a:ahLst/>
            <a:cxnLst/>
            <a:rect l="l" t="t" r="r" b="b"/>
            <a:pathLst>
              <a:path w="3795395" h="1500504">
                <a:moveTo>
                  <a:pt x="3715000" y="0"/>
                </a:moveTo>
                <a:lnTo>
                  <a:pt x="80053" y="0"/>
                </a:lnTo>
                <a:lnTo>
                  <a:pt x="48892" y="6290"/>
                </a:lnTo>
                <a:lnTo>
                  <a:pt x="23446" y="23446"/>
                </a:lnTo>
                <a:lnTo>
                  <a:pt x="6290" y="48892"/>
                </a:lnTo>
                <a:lnTo>
                  <a:pt x="0" y="80051"/>
                </a:lnTo>
                <a:lnTo>
                  <a:pt x="0" y="1420180"/>
                </a:lnTo>
                <a:lnTo>
                  <a:pt x="6290" y="1451340"/>
                </a:lnTo>
                <a:lnTo>
                  <a:pt x="23446" y="1476786"/>
                </a:lnTo>
                <a:lnTo>
                  <a:pt x="48892" y="1493942"/>
                </a:lnTo>
                <a:lnTo>
                  <a:pt x="80053" y="1500233"/>
                </a:lnTo>
                <a:lnTo>
                  <a:pt x="3715000" y="1500233"/>
                </a:lnTo>
                <a:lnTo>
                  <a:pt x="3746160" y="1493942"/>
                </a:lnTo>
                <a:lnTo>
                  <a:pt x="3771606" y="1476786"/>
                </a:lnTo>
                <a:lnTo>
                  <a:pt x="3788762" y="1451340"/>
                </a:lnTo>
                <a:lnTo>
                  <a:pt x="3795053" y="1420180"/>
                </a:lnTo>
                <a:lnTo>
                  <a:pt x="3795053" y="80051"/>
                </a:lnTo>
                <a:lnTo>
                  <a:pt x="3788762" y="48892"/>
                </a:lnTo>
                <a:lnTo>
                  <a:pt x="3771606" y="23446"/>
                </a:lnTo>
                <a:lnTo>
                  <a:pt x="3746160" y="6290"/>
                </a:lnTo>
                <a:lnTo>
                  <a:pt x="3715000" y="0"/>
                </a:lnTo>
                <a:close/>
              </a:path>
            </a:pathLst>
          </a:custGeom>
          <a:solidFill>
            <a:srgbClr val="FFF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209601" y="710879"/>
            <a:ext cx="77730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921928"/>
                </a:solidFill>
                <a:latin typeface="Arial"/>
                <a:cs typeface="Arial"/>
              </a:rPr>
              <a:t>MANAGEMENT</a:t>
            </a:r>
            <a:r>
              <a:rPr dirty="0" sz="3600" spc="-1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OF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HEAD</a:t>
            </a:r>
            <a:r>
              <a:rPr dirty="0" sz="3600" spc="-10" b="1">
                <a:latin typeface="Arial"/>
                <a:cs typeface="Arial"/>
              </a:rPr>
              <a:t> INJURIES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63162" y="1361106"/>
            <a:ext cx="7122795" cy="459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38605">
              <a:lnSpc>
                <a:spcPct val="1282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Control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hemorrhage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from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head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other</a:t>
            </a:r>
            <a:r>
              <a:rPr dirty="0" sz="2000" spc="-10">
                <a:latin typeface="Arial MT"/>
                <a:cs typeface="Arial MT"/>
              </a:rPr>
              <a:t> injuries; </a:t>
            </a:r>
            <a:r>
              <a:rPr dirty="0" sz="2000">
                <a:latin typeface="Arial MT"/>
                <a:cs typeface="Arial MT"/>
              </a:rPr>
              <a:t>Administer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tranexamic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acid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significant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TBI </a:t>
            </a:r>
            <a:r>
              <a:rPr dirty="0" sz="2000">
                <a:latin typeface="Arial MT"/>
                <a:cs typeface="Arial MT"/>
              </a:rPr>
              <a:t>Secure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airway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as</a:t>
            </a:r>
            <a:r>
              <a:rPr dirty="0" sz="2000" spc="-10">
                <a:latin typeface="Arial MT"/>
                <a:cs typeface="Arial MT"/>
              </a:rPr>
              <a:t> indicated</a:t>
            </a:r>
            <a:endParaRPr sz="2000">
              <a:latin typeface="Arial MT"/>
              <a:cs typeface="Arial MT"/>
            </a:endParaRPr>
          </a:p>
          <a:p>
            <a:pPr marL="12700" marR="974725">
              <a:lnSpc>
                <a:spcPts val="2080"/>
              </a:lnSpc>
              <a:spcBef>
                <a:spcPts val="1010"/>
              </a:spcBef>
            </a:pPr>
            <a:r>
              <a:rPr dirty="0" sz="2000">
                <a:latin typeface="Arial MT"/>
                <a:cs typeface="Arial MT"/>
              </a:rPr>
              <a:t>Provide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supplemental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oxygen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if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available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(monitor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with </a:t>
            </a:r>
            <a:r>
              <a:rPr dirty="0" sz="2000">
                <a:latin typeface="Arial MT"/>
                <a:cs typeface="Arial MT"/>
              </a:rPr>
              <a:t>pulse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oximetry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maintain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oxygen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saturation</a:t>
            </a:r>
            <a:r>
              <a:rPr dirty="0" sz="2000" spc="-10">
                <a:latin typeface="Arial MT"/>
                <a:cs typeface="Arial MT"/>
              </a:rPr>
              <a:t> &gt;90%)</a:t>
            </a:r>
            <a:endParaRPr sz="2000">
              <a:latin typeface="Arial MT"/>
              <a:cs typeface="Arial MT"/>
            </a:endParaRPr>
          </a:p>
          <a:p>
            <a:pPr marL="12700" marR="847090">
              <a:lnSpc>
                <a:spcPts val="2080"/>
              </a:lnSpc>
              <a:spcBef>
                <a:spcPts val="994"/>
              </a:spcBef>
            </a:pPr>
            <a:r>
              <a:rPr dirty="0" sz="2000">
                <a:latin typeface="Arial MT"/>
                <a:cs typeface="Arial MT"/>
              </a:rPr>
              <a:t>Resuscitate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as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indicated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(monitor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maintain</a:t>
            </a:r>
            <a:r>
              <a:rPr dirty="0" sz="2000" spc="-10">
                <a:latin typeface="Arial MT"/>
                <a:cs typeface="Arial MT"/>
              </a:rPr>
              <a:t> normal </a:t>
            </a:r>
            <a:r>
              <a:rPr dirty="0" sz="2000">
                <a:latin typeface="Arial MT"/>
                <a:cs typeface="Arial MT"/>
              </a:rPr>
              <a:t>radial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pulse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or,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if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blood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pressure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monitoring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available, </a:t>
            </a:r>
            <a:r>
              <a:rPr dirty="0" sz="2000">
                <a:latin typeface="Arial MT"/>
                <a:cs typeface="Arial MT"/>
              </a:rPr>
              <a:t>systolic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blood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pressure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100-110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mm</a:t>
            </a:r>
            <a:r>
              <a:rPr dirty="0" sz="2000" spc="-25">
                <a:latin typeface="Arial MT"/>
                <a:cs typeface="Arial MT"/>
              </a:rPr>
              <a:t> Hg)</a:t>
            </a:r>
            <a:endParaRPr sz="2000">
              <a:latin typeface="Arial MT"/>
              <a:cs typeface="Arial MT"/>
            </a:endParaRPr>
          </a:p>
          <a:p>
            <a:pPr marL="12700" marR="617220">
              <a:lnSpc>
                <a:spcPts val="2080"/>
              </a:lnSpc>
              <a:spcBef>
                <a:spcPts val="990"/>
              </a:spcBef>
            </a:pPr>
            <a:r>
              <a:rPr dirty="0" sz="2000">
                <a:latin typeface="Arial MT"/>
                <a:cs typeface="Arial MT"/>
              </a:rPr>
              <a:t>Treat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other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immediately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life-</a:t>
            </a:r>
            <a:r>
              <a:rPr dirty="0" sz="2000">
                <a:latin typeface="Arial MT"/>
                <a:cs typeface="Arial MT"/>
              </a:rPr>
              <a:t>threatening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injuries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10">
                <a:latin typeface="Arial MT"/>
                <a:cs typeface="Arial MT"/>
              </a:rPr>
              <a:t> prevent </a:t>
            </a:r>
            <a:r>
              <a:rPr dirty="0" sz="2000">
                <a:latin typeface="Arial MT"/>
                <a:cs typeface="Arial MT"/>
              </a:rPr>
              <a:t>hypoxia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hypotension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(secondary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brain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injury)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2000">
                <a:latin typeface="Arial MT"/>
                <a:cs typeface="Arial MT"/>
              </a:rPr>
              <a:t>Prevent/treat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hypothermia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28200"/>
              </a:lnSpc>
            </a:pPr>
            <a:r>
              <a:rPr dirty="0" sz="2000">
                <a:latin typeface="Arial MT"/>
                <a:cs typeface="Arial MT"/>
              </a:rPr>
              <a:t>Administer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antibiotics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all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open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wounds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per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TCCC </a:t>
            </a:r>
            <a:r>
              <a:rPr dirty="0" sz="2000" spc="-10">
                <a:latin typeface="Arial MT"/>
                <a:cs typeface="Arial MT"/>
              </a:rPr>
              <a:t>guidelines </a:t>
            </a:r>
            <a:r>
              <a:rPr dirty="0" sz="2000">
                <a:latin typeface="Arial MT"/>
                <a:cs typeface="Arial MT"/>
              </a:rPr>
              <a:t>Manage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pain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per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TCCC </a:t>
            </a:r>
            <a:r>
              <a:rPr dirty="0" sz="2000" spc="-10">
                <a:latin typeface="Arial MT"/>
                <a:cs typeface="Arial MT"/>
              </a:rPr>
              <a:t>guidelines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72871" y="1438044"/>
            <a:ext cx="2540" cy="292100"/>
          </a:xfrm>
          <a:custGeom>
            <a:avLst/>
            <a:gdLst/>
            <a:ahLst/>
            <a:cxnLst/>
            <a:rect l="l" t="t" r="r" b="b"/>
            <a:pathLst>
              <a:path w="2540" h="292100">
                <a:moveTo>
                  <a:pt x="0" y="291604"/>
                </a:moveTo>
                <a:lnTo>
                  <a:pt x="2025" y="0"/>
                </a:lnTo>
              </a:path>
            </a:pathLst>
          </a:custGeom>
          <a:ln w="114300">
            <a:solidFill>
              <a:srgbClr val="9219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15721" y="2288965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69">
                <a:moveTo>
                  <a:pt x="0" y="306075"/>
                </a:moveTo>
                <a:lnTo>
                  <a:pt x="0" y="0"/>
                </a:lnTo>
                <a:lnTo>
                  <a:pt x="114300" y="0"/>
                </a:lnTo>
                <a:lnTo>
                  <a:pt x="114300" y="306075"/>
                </a:lnTo>
                <a:lnTo>
                  <a:pt x="0" y="30607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15721" y="2691606"/>
            <a:ext cx="114300" cy="566420"/>
          </a:xfrm>
          <a:custGeom>
            <a:avLst/>
            <a:gdLst/>
            <a:ahLst/>
            <a:cxnLst/>
            <a:rect l="l" t="t" r="r" b="b"/>
            <a:pathLst>
              <a:path w="114300" h="566420">
                <a:moveTo>
                  <a:pt x="0" y="566331"/>
                </a:moveTo>
                <a:lnTo>
                  <a:pt x="0" y="0"/>
                </a:lnTo>
                <a:lnTo>
                  <a:pt x="114300" y="0"/>
                </a:lnTo>
                <a:lnTo>
                  <a:pt x="114300" y="566331"/>
                </a:lnTo>
                <a:lnTo>
                  <a:pt x="0" y="566331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15721" y="3407990"/>
            <a:ext cx="114300" cy="756285"/>
          </a:xfrm>
          <a:custGeom>
            <a:avLst/>
            <a:gdLst/>
            <a:ahLst/>
            <a:cxnLst/>
            <a:rect l="l" t="t" r="r" b="b"/>
            <a:pathLst>
              <a:path w="114300" h="756285">
                <a:moveTo>
                  <a:pt x="0" y="756000"/>
                </a:moveTo>
                <a:lnTo>
                  <a:pt x="0" y="0"/>
                </a:lnTo>
                <a:lnTo>
                  <a:pt x="114300" y="0"/>
                </a:lnTo>
                <a:lnTo>
                  <a:pt x="114300" y="756000"/>
                </a:lnTo>
                <a:lnTo>
                  <a:pt x="0" y="75600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15721" y="4311467"/>
            <a:ext cx="114300" cy="566420"/>
          </a:xfrm>
          <a:custGeom>
            <a:avLst/>
            <a:gdLst/>
            <a:ahLst/>
            <a:cxnLst/>
            <a:rect l="l" t="t" r="r" b="b"/>
            <a:pathLst>
              <a:path w="114300" h="566420">
                <a:moveTo>
                  <a:pt x="0" y="566331"/>
                </a:moveTo>
                <a:lnTo>
                  <a:pt x="0" y="0"/>
                </a:lnTo>
                <a:lnTo>
                  <a:pt x="114300" y="0"/>
                </a:lnTo>
                <a:lnTo>
                  <a:pt x="114300" y="566331"/>
                </a:lnTo>
                <a:lnTo>
                  <a:pt x="0" y="566331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15721" y="4996029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0" y="306075"/>
                </a:moveTo>
                <a:lnTo>
                  <a:pt x="0" y="0"/>
                </a:lnTo>
                <a:lnTo>
                  <a:pt x="114300" y="0"/>
                </a:lnTo>
                <a:lnTo>
                  <a:pt x="114300" y="306075"/>
                </a:lnTo>
                <a:lnTo>
                  <a:pt x="0" y="30607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15721" y="5380427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0" y="306075"/>
                </a:moveTo>
                <a:lnTo>
                  <a:pt x="0" y="0"/>
                </a:lnTo>
                <a:lnTo>
                  <a:pt x="114300" y="0"/>
                </a:lnTo>
                <a:lnTo>
                  <a:pt x="114300" y="306075"/>
                </a:lnTo>
                <a:lnTo>
                  <a:pt x="0" y="30607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15721" y="5764824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70">
                <a:moveTo>
                  <a:pt x="0" y="306075"/>
                </a:moveTo>
                <a:lnTo>
                  <a:pt x="0" y="0"/>
                </a:lnTo>
                <a:lnTo>
                  <a:pt x="114300" y="0"/>
                </a:lnTo>
                <a:lnTo>
                  <a:pt x="114300" y="306075"/>
                </a:lnTo>
                <a:lnTo>
                  <a:pt x="0" y="30607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15721" y="1868489"/>
            <a:ext cx="114300" cy="306070"/>
          </a:xfrm>
          <a:custGeom>
            <a:avLst/>
            <a:gdLst/>
            <a:ahLst/>
            <a:cxnLst/>
            <a:rect l="l" t="t" r="r" b="b"/>
            <a:pathLst>
              <a:path w="114300" h="306069">
                <a:moveTo>
                  <a:pt x="0" y="306075"/>
                </a:moveTo>
                <a:lnTo>
                  <a:pt x="0" y="0"/>
                </a:lnTo>
                <a:lnTo>
                  <a:pt x="114300" y="0"/>
                </a:lnTo>
                <a:lnTo>
                  <a:pt x="114300" y="306075"/>
                </a:lnTo>
                <a:lnTo>
                  <a:pt x="0" y="306075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8119578" y="1481582"/>
            <a:ext cx="3795395" cy="1113790"/>
            <a:chOff x="8119578" y="1481582"/>
            <a:chExt cx="3795395" cy="1113790"/>
          </a:xfrm>
        </p:grpSpPr>
        <p:sp>
          <p:nvSpPr>
            <p:cNvPr id="18" name="object 18" descr=""/>
            <p:cNvSpPr/>
            <p:nvPr/>
          </p:nvSpPr>
          <p:spPr>
            <a:xfrm>
              <a:off x="8119578" y="1481582"/>
              <a:ext cx="3795395" cy="1113790"/>
            </a:xfrm>
            <a:custGeom>
              <a:avLst/>
              <a:gdLst/>
              <a:ahLst/>
              <a:cxnLst/>
              <a:rect l="l" t="t" r="r" b="b"/>
              <a:pathLst>
                <a:path w="3795395" h="1113789">
                  <a:moveTo>
                    <a:pt x="3735638" y="0"/>
                  </a:moveTo>
                  <a:lnTo>
                    <a:pt x="59414" y="0"/>
                  </a:lnTo>
                  <a:lnTo>
                    <a:pt x="36287" y="4668"/>
                  </a:lnTo>
                  <a:lnTo>
                    <a:pt x="17402" y="17401"/>
                  </a:lnTo>
                  <a:lnTo>
                    <a:pt x="4669" y="36287"/>
                  </a:lnTo>
                  <a:lnTo>
                    <a:pt x="0" y="59414"/>
                  </a:lnTo>
                  <a:lnTo>
                    <a:pt x="0" y="1054045"/>
                  </a:lnTo>
                  <a:lnTo>
                    <a:pt x="4669" y="1077172"/>
                  </a:lnTo>
                  <a:lnTo>
                    <a:pt x="17402" y="1096057"/>
                  </a:lnTo>
                  <a:lnTo>
                    <a:pt x="36287" y="1108790"/>
                  </a:lnTo>
                  <a:lnTo>
                    <a:pt x="59414" y="1113459"/>
                  </a:lnTo>
                  <a:lnTo>
                    <a:pt x="3735638" y="1113459"/>
                  </a:lnTo>
                  <a:lnTo>
                    <a:pt x="3758765" y="1108790"/>
                  </a:lnTo>
                  <a:lnTo>
                    <a:pt x="3777651" y="1096057"/>
                  </a:lnTo>
                  <a:lnTo>
                    <a:pt x="3790384" y="1077172"/>
                  </a:lnTo>
                  <a:lnTo>
                    <a:pt x="3795053" y="1054045"/>
                  </a:lnTo>
                  <a:lnTo>
                    <a:pt x="3795053" y="59414"/>
                  </a:lnTo>
                  <a:lnTo>
                    <a:pt x="3790384" y="36287"/>
                  </a:lnTo>
                  <a:lnTo>
                    <a:pt x="3777651" y="17401"/>
                  </a:lnTo>
                  <a:lnTo>
                    <a:pt x="3758765" y="4668"/>
                  </a:lnTo>
                  <a:lnTo>
                    <a:pt x="3735638" y="0"/>
                  </a:lnTo>
                  <a:close/>
                </a:path>
              </a:pathLst>
            </a:custGeom>
            <a:solidFill>
              <a:srgbClr val="FFF4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1574" y="1644385"/>
              <a:ext cx="517757" cy="445699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9039618" y="1610732"/>
            <a:ext cx="2643505" cy="83311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>
                <a:latin typeface="Arial MT"/>
                <a:cs typeface="Arial MT"/>
              </a:rPr>
              <a:t>Prevent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secondary</a:t>
            </a:r>
            <a:r>
              <a:rPr dirty="0" sz="1800" spc="-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brain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injury</a:t>
            </a:r>
            <a:r>
              <a:rPr dirty="0" sz="1800" spc="-1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caused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hypoxia </a:t>
            </a:r>
            <a:r>
              <a:rPr dirty="0" sz="1800">
                <a:latin typeface="Arial MT"/>
                <a:cs typeface="Arial MT"/>
              </a:rPr>
              <a:t>and </a:t>
            </a:r>
            <a:r>
              <a:rPr dirty="0" sz="1800" spc="-10">
                <a:latin typeface="Arial MT"/>
                <a:cs typeface="Arial MT"/>
              </a:rPr>
              <a:t>hypotension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39618" y="2944232"/>
            <a:ext cx="2618105" cy="10998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dirty="0" sz="1800">
                <a:latin typeface="Arial MT"/>
                <a:cs typeface="Arial MT"/>
              </a:rPr>
              <a:t>Ensure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low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oxygen </a:t>
            </a:r>
            <a:r>
              <a:rPr dirty="0" sz="1800">
                <a:latin typeface="Arial MT"/>
                <a:cs typeface="Arial MT"/>
              </a:rPr>
              <a:t>saturations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to </a:t>
            </a:r>
            <a:r>
              <a:rPr dirty="0" sz="1800">
                <a:latin typeface="Arial MT"/>
                <a:cs typeface="Arial MT"/>
              </a:rPr>
              <a:t>tension</a:t>
            </a:r>
            <a:r>
              <a:rPr dirty="0" sz="1800" spc="-10">
                <a:latin typeface="Arial MT"/>
                <a:cs typeface="Arial MT"/>
              </a:rPr>
              <a:t> pneumothorax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intervene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if</a:t>
            </a:r>
            <a:r>
              <a:rPr dirty="0" sz="1800" spc="-10">
                <a:latin typeface="Arial MT"/>
                <a:cs typeface="Arial MT"/>
              </a:rPr>
              <a:t> needed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31574" y="3034400"/>
            <a:ext cx="517757" cy="445699"/>
          </a:xfrm>
          <a:prstGeom prst="rect">
            <a:avLst/>
          </a:prstGeom>
        </p:spPr>
      </p:pic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113760" y="2389193"/>
            <a:ext cx="2961005" cy="1412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latin typeface="Arial MT"/>
                <a:cs typeface="Arial MT"/>
              </a:rPr>
              <a:t>Hypothermia</a:t>
            </a:r>
            <a:endParaRPr sz="2100">
              <a:latin typeface="Arial MT"/>
              <a:cs typeface="Arial MT"/>
            </a:endParaRPr>
          </a:p>
          <a:p>
            <a:pPr marL="12700" marR="5080">
              <a:lnSpc>
                <a:spcPct val="166700"/>
              </a:lnSpc>
            </a:pPr>
            <a:r>
              <a:rPr dirty="0" sz="2100">
                <a:latin typeface="Arial MT"/>
                <a:cs typeface="Arial MT"/>
              </a:rPr>
              <a:t>Penetrating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head</a:t>
            </a:r>
            <a:r>
              <a:rPr dirty="0" sz="2100" spc="-10">
                <a:latin typeface="Arial MT"/>
                <a:cs typeface="Arial MT"/>
              </a:rPr>
              <a:t> trauma C-</a:t>
            </a:r>
            <a:r>
              <a:rPr dirty="0" sz="2100" spc="-20">
                <a:latin typeface="Arial MT"/>
                <a:cs typeface="Arial MT"/>
              </a:rPr>
              <a:t>spine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890680" y="2414291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4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7890680" y="2957905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5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243153" y="3279388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5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466235" y="2389193"/>
            <a:ext cx="2204720" cy="22504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dirty="0" sz="2100">
                <a:latin typeface="Arial MT"/>
                <a:cs typeface="Arial MT"/>
              </a:rPr>
              <a:t>Decreases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in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 spc="-20">
                <a:latin typeface="Arial MT"/>
                <a:cs typeface="Arial MT"/>
              </a:rPr>
              <a:t>level </a:t>
            </a:r>
            <a:r>
              <a:rPr dirty="0" sz="2100">
                <a:latin typeface="Arial MT"/>
                <a:cs typeface="Arial MT"/>
              </a:rPr>
              <a:t>of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consciousness</a:t>
            </a:r>
            <a:endParaRPr sz="2100">
              <a:latin typeface="Arial MT"/>
              <a:cs typeface="Arial MT"/>
            </a:endParaRPr>
          </a:p>
          <a:p>
            <a:pPr marL="12700" marR="241935">
              <a:lnSpc>
                <a:spcPts val="4200"/>
              </a:lnSpc>
              <a:spcBef>
                <a:spcPts val="359"/>
              </a:spcBef>
            </a:pPr>
            <a:r>
              <a:rPr dirty="0" sz="2100">
                <a:latin typeface="Arial MT"/>
                <a:cs typeface="Arial MT"/>
              </a:rPr>
              <a:t>Pupillary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dilation </a:t>
            </a:r>
            <a:r>
              <a:rPr dirty="0" sz="2100">
                <a:latin typeface="Arial MT"/>
                <a:cs typeface="Arial MT"/>
              </a:rPr>
              <a:t>SBP</a:t>
            </a:r>
            <a:r>
              <a:rPr dirty="0" sz="2100" spc="-4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&gt;90 </a:t>
            </a:r>
            <a:r>
              <a:rPr dirty="0" sz="2100" spc="-20">
                <a:latin typeface="Arial MT"/>
                <a:cs typeface="Arial MT"/>
              </a:rPr>
              <a:t>mmHg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2100">
                <a:latin typeface="Arial MT"/>
                <a:cs typeface="Arial MT"/>
              </a:rPr>
              <a:t>O2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sat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&gt;90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243153" y="3850458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5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243153" y="4346497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5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243153" y="2414291"/>
            <a:ext cx="114300" cy="648335"/>
          </a:xfrm>
          <a:custGeom>
            <a:avLst/>
            <a:gdLst/>
            <a:ahLst/>
            <a:cxnLst/>
            <a:rect l="l" t="t" r="r" b="b"/>
            <a:pathLst>
              <a:path w="114300" h="648335">
                <a:moveTo>
                  <a:pt x="0" y="647999"/>
                </a:moveTo>
                <a:lnTo>
                  <a:pt x="0" y="0"/>
                </a:lnTo>
                <a:lnTo>
                  <a:pt x="114300" y="0"/>
                </a:lnTo>
                <a:lnTo>
                  <a:pt x="114300" y="647999"/>
                </a:lnTo>
                <a:lnTo>
                  <a:pt x="0" y="64799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890680" y="3528974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5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marL="12700" marR="5080" indent="1062355">
              <a:lnSpc>
                <a:spcPts val="3790"/>
              </a:lnSpc>
              <a:spcBef>
                <a:spcPts val="665"/>
              </a:spcBef>
            </a:pPr>
            <a:r>
              <a:rPr dirty="0"/>
              <a:t>MONITORING</a:t>
            </a:r>
            <a:r>
              <a:rPr dirty="0" spc="-100"/>
              <a:t> </a:t>
            </a:r>
            <a:r>
              <a:rPr dirty="0" spc="-25"/>
              <a:t>FOR </a:t>
            </a:r>
            <a:r>
              <a:rPr dirty="0" spc="-10">
                <a:solidFill>
                  <a:srgbClr val="921928"/>
                </a:solidFill>
              </a:rPr>
              <a:t>MODERATE</a:t>
            </a:r>
            <a:r>
              <a:rPr dirty="0" spc="-110">
                <a:solidFill>
                  <a:srgbClr val="921928"/>
                </a:solidFill>
              </a:rPr>
              <a:t> </a:t>
            </a:r>
            <a:r>
              <a:rPr dirty="0">
                <a:solidFill>
                  <a:srgbClr val="921928"/>
                </a:solidFill>
              </a:rPr>
              <a:t>TO</a:t>
            </a:r>
            <a:r>
              <a:rPr dirty="0" spc="-100">
                <a:solidFill>
                  <a:srgbClr val="921928"/>
                </a:solidFill>
              </a:rPr>
              <a:t> </a:t>
            </a:r>
            <a:r>
              <a:rPr dirty="0">
                <a:solidFill>
                  <a:srgbClr val="921928"/>
                </a:solidFill>
              </a:rPr>
              <a:t>SEVERE</a:t>
            </a:r>
            <a:r>
              <a:rPr dirty="0" spc="-95">
                <a:solidFill>
                  <a:srgbClr val="921928"/>
                </a:solidFill>
              </a:rPr>
              <a:t> </a:t>
            </a:r>
            <a:r>
              <a:rPr dirty="0" spc="-25">
                <a:solidFill>
                  <a:srgbClr val="921928"/>
                </a:solidFill>
              </a:rPr>
              <a:t>TBI</a:t>
            </a:r>
          </a:p>
        </p:txBody>
      </p: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665" y="2180102"/>
            <a:ext cx="2694721" cy="2697745"/>
          </a:xfrm>
          <a:prstGeom prst="rect">
            <a:avLst/>
          </a:prstGeom>
        </p:spPr>
      </p:pic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101" y="726629"/>
            <a:ext cx="6046470" cy="1107440"/>
          </a:xfrm>
          <a:prstGeom prst="rect"/>
        </p:spPr>
        <p:txBody>
          <a:bodyPr wrap="square" lIns="0" tIns="40640" rIns="0" bIns="0" rtlCol="0" vert="horz">
            <a:spAutoFit/>
          </a:bodyPr>
          <a:lstStyle/>
          <a:p>
            <a:pPr marL="287655" marR="5080" indent="-275590">
              <a:lnSpc>
                <a:spcPts val="4200"/>
              </a:lnSpc>
              <a:spcBef>
                <a:spcPts val="320"/>
              </a:spcBef>
            </a:pPr>
            <a:r>
              <a:rPr dirty="0"/>
              <a:t>SIGNS</a:t>
            </a:r>
            <a:r>
              <a:rPr dirty="0" spc="-16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SYMPTOMS</a:t>
            </a:r>
            <a:r>
              <a:rPr dirty="0" spc="-25"/>
              <a:t> OF </a:t>
            </a:r>
            <a:r>
              <a:rPr dirty="0">
                <a:solidFill>
                  <a:srgbClr val="921928"/>
                </a:solidFill>
              </a:rPr>
              <a:t>CEREBRAL</a:t>
            </a:r>
            <a:r>
              <a:rPr dirty="0" spc="-80">
                <a:solidFill>
                  <a:srgbClr val="921928"/>
                </a:solidFill>
              </a:rPr>
              <a:t> </a:t>
            </a:r>
            <a:r>
              <a:rPr dirty="0" spc="-10">
                <a:solidFill>
                  <a:srgbClr val="921928"/>
                </a:solidFill>
              </a:rPr>
              <a:t>HERNIATION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1574041"/>
            <a:ext cx="4431030" cy="4031615"/>
            <a:chOff x="0" y="1574041"/>
            <a:chExt cx="4431030" cy="403161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8691" y="2103481"/>
              <a:ext cx="1150681" cy="134177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703" y="3391927"/>
              <a:ext cx="1263873" cy="123094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6398" y="4568552"/>
              <a:ext cx="1247852" cy="103661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574041"/>
              <a:ext cx="3725908" cy="3939653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483342" y="2484648"/>
            <a:ext cx="1648460" cy="6223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dirty="0" sz="2000" b="1">
                <a:latin typeface="Arial"/>
                <a:cs typeface="Arial"/>
              </a:rPr>
              <a:t>HIGH </a:t>
            </a:r>
            <a:r>
              <a:rPr dirty="0" sz="2000" spc="-10" b="1">
                <a:latin typeface="Arial"/>
                <a:cs typeface="Arial"/>
              </a:rPr>
              <a:t>BLOOD PRESSURE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63446" y="3710040"/>
            <a:ext cx="1563370" cy="6223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9"/>
              </a:spcBef>
            </a:pPr>
            <a:r>
              <a:rPr dirty="0" sz="2000" b="1">
                <a:latin typeface="Arial"/>
                <a:cs typeface="Arial"/>
              </a:rPr>
              <a:t>LOW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HEART RATE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69143" y="4741899"/>
            <a:ext cx="1911985" cy="6223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59"/>
              </a:spcBef>
            </a:pPr>
            <a:r>
              <a:rPr dirty="0" sz="2000" spc="-10" b="1">
                <a:latin typeface="Arial"/>
                <a:cs typeface="Arial"/>
              </a:rPr>
              <a:t>IRREGULAR </a:t>
            </a:r>
            <a:r>
              <a:rPr dirty="0" sz="2000" spc="-25" b="1">
                <a:latin typeface="Arial"/>
                <a:cs typeface="Arial"/>
              </a:rPr>
              <a:t>RESPIRATIONS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52528" y="2252033"/>
            <a:ext cx="4295140" cy="3378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2900"/>
              </a:lnSpc>
              <a:spcBef>
                <a:spcPts val="95"/>
              </a:spcBef>
            </a:pPr>
            <a:r>
              <a:rPr dirty="0" sz="2100">
                <a:latin typeface="Arial MT"/>
                <a:cs typeface="Arial MT"/>
              </a:rPr>
              <a:t>Deteriorating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level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of</a:t>
            </a:r>
            <a:r>
              <a:rPr dirty="0" sz="2100" spc="-10">
                <a:latin typeface="Arial MT"/>
                <a:cs typeface="Arial MT"/>
              </a:rPr>
              <a:t> consciousness </a:t>
            </a:r>
            <a:r>
              <a:rPr dirty="0" sz="2100">
                <a:latin typeface="Arial MT"/>
                <a:cs typeface="Arial MT"/>
              </a:rPr>
              <a:t>Dilated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(blown)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and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fixed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pupil(s) </a:t>
            </a:r>
            <a:r>
              <a:rPr dirty="0" sz="2100">
                <a:latin typeface="Arial MT"/>
                <a:cs typeface="Arial MT"/>
              </a:rPr>
              <a:t>Erratic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breathing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patterns</a:t>
            </a:r>
            <a:endParaRPr sz="2100">
              <a:latin typeface="Arial MT"/>
              <a:cs typeface="Arial MT"/>
            </a:endParaRPr>
          </a:p>
          <a:p>
            <a:pPr marL="12700" marR="1976120">
              <a:lnSpc>
                <a:spcPts val="2400"/>
              </a:lnSpc>
              <a:spcBef>
                <a:spcPts val="1260"/>
              </a:spcBef>
            </a:pPr>
            <a:r>
              <a:rPr dirty="0" sz="2100">
                <a:latin typeface="Arial MT"/>
                <a:cs typeface="Arial MT"/>
              </a:rPr>
              <a:t>Severe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headaches, </a:t>
            </a:r>
            <a:r>
              <a:rPr dirty="0" sz="2100">
                <a:latin typeface="Arial MT"/>
                <a:cs typeface="Arial MT"/>
              </a:rPr>
              <a:t>vomiting,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seizures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2100">
                <a:latin typeface="Arial MT"/>
                <a:cs typeface="Arial MT"/>
              </a:rPr>
              <a:t>Abnormal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body</a:t>
            </a:r>
            <a:r>
              <a:rPr dirty="0" sz="2100" spc="-10">
                <a:latin typeface="Arial MT"/>
                <a:cs typeface="Arial MT"/>
              </a:rPr>
              <a:t> posturing</a:t>
            </a:r>
            <a:endParaRPr sz="2100">
              <a:latin typeface="Arial MT"/>
              <a:cs typeface="Arial MT"/>
            </a:endParaRPr>
          </a:p>
          <a:p>
            <a:pPr marL="12700" marR="1487805">
              <a:lnSpc>
                <a:spcPts val="2400"/>
              </a:lnSpc>
              <a:spcBef>
                <a:spcPts val="1260"/>
              </a:spcBef>
            </a:pPr>
            <a:r>
              <a:rPr dirty="0" sz="2100">
                <a:latin typeface="Arial MT"/>
                <a:cs typeface="Arial MT"/>
              </a:rPr>
              <a:t>Cardiovascular</a:t>
            </a:r>
            <a:r>
              <a:rPr dirty="0" sz="2100" spc="-25">
                <a:latin typeface="Arial MT"/>
                <a:cs typeface="Arial MT"/>
              </a:rPr>
              <a:t> and </a:t>
            </a:r>
            <a:r>
              <a:rPr dirty="0" sz="2100">
                <a:latin typeface="Arial MT"/>
                <a:cs typeface="Arial MT"/>
              </a:rPr>
              <a:t>respiratory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irregularities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7146644" y="2414291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4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7146644" y="3881641"/>
            <a:ext cx="114300" cy="615950"/>
          </a:xfrm>
          <a:custGeom>
            <a:avLst/>
            <a:gdLst/>
            <a:ahLst/>
            <a:cxnLst/>
            <a:rect l="l" t="t" r="r" b="b"/>
            <a:pathLst>
              <a:path w="114300" h="615950">
                <a:moveTo>
                  <a:pt x="0" y="615471"/>
                </a:moveTo>
                <a:lnTo>
                  <a:pt x="0" y="0"/>
                </a:lnTo>
                <a:lnTo>
                  <a:pt x="114300" y="0"/>
                </a:lnTo>
                <a:lnTo>
                  <a:pt x="114300" y="615471"/>
                </a:lnTo>
                <a:lnTo>
                  <a:pt x="0" y="615471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146644" y="2890539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5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146645" y="5147948"/>
            <a:ext cx="114300" cy="586105"/>
          </a:xfrm>
          <a:custGeom>
            <a:avLst/>
            <a:gdLst/>
            <a:ahLst/>
            <a:cxnLst/>
            <a:rect l="l" t="t" r="r" b="b"/>
            <a:pathLst>
              <a:path w="114300" h="586104">
                <a:moveTo>
                  <a:pt x="0" y="585703"/>
                </a:moveTo>
                <a:lnTo>
                  <a:pt x="0" y="0"/>
                </a:lnTo>
                <a:lnTo>
                  <a:pt x="114300" y="0"/>
                </a:lnTo>
                <a:lnTo>
                  <a:pt x="114300" y="585703"/>
                </a:lnTo>
                <a:lnTo>
                  <a:pt x="0" y="585703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146644" y="3377639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5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542374" y="5701888"/>
            <a:ext cx="6075680" cy="774065"/>
            <a:chOff x="542374" y="5701888"/>
            <a:chExt cx="6075680" cy="774065"/>
          </a:xfrm>
        </p:grpSpPr>
        <p:sp>
          <p:nvSpPr>
            <p:cNvPr id="21" name="object 21" descr=""/>
            <p:cNvSpPr/>
            <p:nvPr/>
          </p:nvSpPr>
          <p:spPr>
            <a:xfrm>
              <a:off x="542374" y="5701888"/>
              <a:ext cx="6075680" cy="774065"/>
            </a:xfrm>
            <a:custGeom>
              <a:avLst/>
              <a:gdLst/>
              <a:ahLst/>
              <a:cxnLst/>
              <a:rect l="l" t="t" r="r" b="b"/>
              <a:pathLst>
                <a:path w="6075680" h="774064">
                  <a:moveTo>
                    <a:pt x="5986361" y="0"/>
                  </a:moveTo>
                  <a:lnTo>
                    <a:pt x="88841" y="0"/>
                  </a:lnTo>
                  <a:lnTo>
                    <a:pt x="54260" y="6981"/>
                  </a:lnTo>
                  <a:lnTo>
                    <a:pt x="26021" y="26021"/>
                  </a:lnTo>
                  <a:lnTo>
                    <a:pt x="6981" y="54260"/>
                  </a:lnTo>
                  <a:lnTo>
                    <a:pt x="0" y="88841"/>
                  </a:lnTo>
                  <a:lnTo>
                    <a:pt x="0" y="684970"/>
                  </a:lnTo>
                  <a:lnTo>
                    <a:pt x="6981" y="719551"/>
                  </a:lnTo>
                  <a:lnTo>
                    <a:pt x="26021" y="747790"/>
                  </a:lnTo>
                  <a:lnTo>
                    <a:pt x="54260" y="766830"/>
                  </a:lnTo>
                  <a:lnTo>
                    <a:pt x="88841" y="773812"/>
                  </a:lnTo>
                  <a:lnTo>
                    <a:pt x="5986361" y="773812"/>
                  </a:lnTo>
                  <a:lnTo>
                    <a:pt x="6020941" y="766830"/>
                  </a:lnTo>
                  <a:lnTo>
                    <a:pt x="6049181" y="747790"/>
                  </a:lnTo>
                  <a:lnTo>
                    <a:pt x="6068220" y="719551"/>
                  </a:lnTo>
                  <a:lnTo>
                    <a:pt x="6075202" y="684970"/>
                  </a:lnTo>
                  <a:lnTo>
                    <a:pt x="6075202" y="88841"/>
                  </a:lnTo>
                  <a:lnTo>
                    <a:pt x="6068220" y="54260"/>
                  </a:lnTo>
                  <a:lnTo>
                    <a:pt x="6049181" y="26021"/>
                  </a:lnTo>
                  <a:lnTo>
                    <a:pt x="6020941" y="6981"/>
                  </a:lnTo>
                  <a:lnTo>
                    <a:pt x="5986361" y="0"/>
                  </a:lnTo>
                  <a:close/>
                </a:path>
              </a:pathLst>
            </a:custGeom>
            <a:solidFill>
              <a:srgbClr val="FFF4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727" y="5864690"/>
              <a:ext cx="517758" cy="445699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431260" y="5831036"/>
            <a:ext cx="3757295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IMPORTANT</a:t>
            </a:r>
            <a:r>
              <a:rPr dirty="0" sz="1800" spc="-6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CONSIDERATION: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dirty="0" sz="1800">
                <a:latin typeface="Arial MT"/>
                <a:cs typeface="Arial MT"/>
              </a:rPr>
              <a:t>Casualties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with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moderate/severe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TBI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7159064" y="4622872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5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99479" y="1985736"/>
            <a:ext cx="9439910" cy="6502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dirty="0" sz="2100">
                <a:latin typeface="Arial MT"/>
                <a:cs typeface="Arial MT"/>
              </a:rPr>
              <a:t>Unilateral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pupillary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dilation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accompanied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by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decreased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level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of</a:t>
            </a:r>
            <a:r>
              <a:rPr dirty="0" sz="2100" spc="-10">
                <a:latin typeface="Arial MT"/>
                <a:cs typeface="Arial MT"/>
              </a:rPr>
              <a:t> consciousness </a:t>
            </a:r>
            <a:r>
              <a:rPr dirty="0" sz="2100">
                <a:latin typeface="Arial MT"/>
                <a:cs typeface="Arial MT"/>
              </a:rPr>
              <a:t>may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signify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impending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cerebral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herniation,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take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the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following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action: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00045" y="2923406"/>
            <a:ext cx="4369435" cy="25552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878840">
              <a:lnSpc>
                <a:spcPts val="2400"/>
              </a:lnSpc>
              <a:spcBef>
                <a:spcPts val="280"/>
              </a:spcBef>
            </a:pPr>
            <a:r>
              <a:rPr dirty="0" sz="2100">
                <a:latin typeface="Arial MT"/>
                <a:cs typeface="Arial MT"/>
              </a:rPr>
              <a:t>Administer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250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ml of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3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or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5% </a:t>
            </a:r>
            <a:r>
              <a:rPr dirty="0" sz="2100">
                <a:latin typeface="Arial MT"/>
                <a:cs typeface="Arial MT"/>
              </a:rPr>
              <a:t>hypertonic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saline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IV/IO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bolus.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dirty="0" sz="2100" spc="-25">
                <a:latin typeface="Arial MT"/>
                <a:cs typeface="Arial MT"/>
              </a:rPr>
              <a:t>or</a:t>
            </a:r>
            <a:endParaRPr sz="2100">
              <a:latin typeface="Arial MT"/>
              <a:cs typeface="Arial MT"/>
            </a:endParaRPr>
          </a:p>
          <a:p>
            <a:pPr marL="12700" marR="5080">
              <a:lnSpc>
                <a:spcPts val="2400"/>
              </a:lnSpc>
              <a:spcBef>
                <a:spcPts val="1860"/>
              </a:spcBef>
            </a:pPr>
            <a:r>
              <a:rPr dirty="0" sz="2100">
                <a:latin typeface="Arial MT"/>
                <a:cs typeface="Arial MT"/>
              </a:rPr>
              <a:t>30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ml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23%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hypertonic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saline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slow </a:t>
            </a:r>
            <a:r>
              <a:rPr dirty="0" sz="2100" spc="-25">
                <a:latin typeface="Arial MT"/>
                <a:cs typeface="Arial MT"/>
              </a:rPr>
              <a:t>IV/ </a:t>
            </a:r>
            <a:r>
              <a:rPr dirty="0" sz="2100">
                <a:latin typeface="Arial MT"/>
                <a:cs typeface="Arial MT"/>
              </a:rPr>
              <a:t>IO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push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(over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one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minute)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dirty="0" sz="2100">
                <a:latin typeface="Arial MT"/>
                <a:cs typeface="Arial MT"/>
              </a:rPr>
              <a:t>Elevate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casualty's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head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30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degrees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135623" y="4294111"/>
            <a:ext cx="4866005" cy="1320800"/>
            <a:chOff x="6135623" y="4294111"/>
            <a:chExt cx="4866005" cy="1320800"/>
          </a:xfrm>
        </p:grpSpPr>
        <p:sp>
          <p:nvSpPr>
            <p:cNvPr id="8" name="object 8" descr=""/>
            <p:cNvSpPr/>
            <p:nvPr/>
          </p:nvSpPr>
          <p:spPr>
            <a:xfrm>
              <a:off x="6135623" y="4294111"/>
              <a:ext cx="4866005" cy="1320800"/>
            </a:xfrm>
            <a:custGeom>
              <a:avLst/>
              <a:gdLst/>
              <a:ahLst/>
              <a:cxnLst/>
              <a:rect l="l" t="t" r="r" b="b"/>
              <a:pathLst>
                <a:path w="4866005" h="1320800">
                  <a:moveTo>
                    <a:pt x="4713751" y="0"/>
                  </a:moveTo>
                  <a:lnTo>
                    <a:pt x="151637" y="0"/>
                  </a:lnTo>
                  <a:lnTo>
                    <a:pt x="103708" y="7730"/>
                  </a:lnTo>
                  <a:lnTo>
                    <a:pt x="62082" y="29257"/>
                  </a:lnTo>
                  <a:lnTo>
                    <a:pt x="29257" y="62082"/>
                  </a:lnTo>
                  <a:lnTo>
                    <a:pt x="7730" y="103708"/>
                  </a:lnTo>
                  <a:lnTo>
                    <a:pt x="0" y="151637"/>
                  </a:lnTo>
                  <a:lnTo>
                    <a:pt x="0" y="1169136"/>
                  </a:lnTo>
                  <a:lnTo>
                    <a:pt x="7730" y="1217066"/>
                  </a:lnTo>
                  <a:lnTo>
                    <a:pt x="29257" y="1258692"/>
                  </a:lnTo>
                  <a:lnTo>
                    <a:pt x="62082" y="1291517"/>
                  </a:lnTo>
                  <a:lnTo>
                    <a:pt x="103708" y="1313044"/>
                  </a:lnTo>
                  <a:lnTo>
                    <a:pt x="151637" y="1320774"/>
                  </a:lnTo>
                  <a:lnTo>
                    <a:pt x="4713751" y="1320774"/>
                  </a:lnTo>
                  <a:lnTo>
                    <a:pt x="4761680" y="1313044"/>
                  </a:lnTo>
                  <a:lnTo>
                    <a:pt x="4803306" y="1291517"/>
                  </a:lnTo>
                  <a:lnTo>
                    <a:pt x="4836131" y="1258692"/>
                  </a:lnTo>
                  <a:lnTo>
                    <a:pt x="4857658" y="1217066"/>
                  </a:lnTo>
                  <a:lnTo>
                    <a:pt x="4865389" y="1169136"/>
                  </a:lnTo>
                  <a:lnTo>
                    <a:pt x="4865389" y="151637"/>
                  </a:lnTo>
                  <a:lnTo>
                    <a:pt x="4857658" y="103708"/>
                  </a:lnTo>
                  <a:lnTo>
                    <a:pt x="4836131" y="62082"/>
                  </a:lnTo>
                  <a:lnTo>
                    <a:pt x="4803306" y="29257"/>
                  </a:lnTo>
                  <a:lnTo>
                    <a:pt x="4761680" y="7730"/>
                  </a:lnTo>
                  <a:lnTo>
                    <a:pt x="4713751" y="0"/>
                  </a:lnTo>
                  <a:close/>
                </a:path>
              </a:pathLst>
            </a:custGeom>
            <a:solidFill>
              <a:srgbClr val="FFF4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0763" y="4460338"/>
              <a:ext cx="531872" cy="44569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972613" y="4456221"/>
            <a:ext cx="3469640" cy="102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IMPORTANT</a:t>
            </a:r>
            <a:r>
              <a:rPr dirty="0" sz="1800" spc="-6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CONSIDERATION: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45"/>
              </a:spcBef>
            </a:pPr>
            <a:r>
              <a:rPr dirty="0" sz="1800">
                <a:latin typeface="Arial MT"/>
                <a:cs typeface="Arial MT"/>
              </a:rPr>
              <a:t>Do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hyperventilate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casualty </a:t>
            </a:r>
            <a:r>
              <a:rPr dirty="0" sz="1800">
                <a:latin typeface="Arial MT"/>
                <a:cs typeface="Arial MT"/>
              </a:rPr>
              <a:t>unless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signs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impending </a:t>
            </a:r>
            <a:r>
              <a:rPr dirty="0" sz="1800">
                <a:latin typeface="Arial MT"/>
                <a:cs typeface="Arial MT"/>
              </a:rPr>
              <a:t>herniation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present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402610" y="2970261"/>
            <a:ext cx="114300" cy="643255"/>
          </a:xfrm>
          <a:custGeom>
            <a:avLst/>
            <a:gdLst/>
            <a:ahLst/>
            <a:cxnLst/>
            <a:rect l="l" t="t" r="r" b="b"/>
            <a:pathLst>
              <a:path w="114300" h="643254">
                <a:moveTo>
                  <a:pt x="0" y="642823"/>
                </a:moveTo>
                <a:lnTo>
                  <a:pt x="0" y="0"/>
                </a:lnTo>
                <a:lnTo>
                  <a:pt x="114300" y="0"/>
                </a:lnTo>
                <a:lnTo>
                  <a:pt x="114300" y="642823"/>
                </a:lnTo>
                <a:lnTo>
                  <a:pt x="0" y="642823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173218" y="3533344"/>
            <a:ext cx="114300" cy="379095"/>
          </a:xfrm>
          <a:custGeom>
            <a:avLst/>
            <a:gdLst/>
            <a:ahLst/>
            <a:cxnLst/>
            <a:rect l="l" t="t" r="r" b="b"/>
            <a:pathLst>
              <a:path w="114300" h="379095">
                <a:moveTo>
                  <a:pt x="0" y="37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78739"/>
                </a:lnTo>
                <a:lnTo>
                  <a:pt x="0" y="37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398991" y="4396058"/>
            <a:ext cx="114300" cy="578485"/>
          </a:xfrm>
          <a:custGeom>
            <a:avLst/>
            <a:gdLst/>
            <a:ahLst/>
            <a:cxnLst/>
            <a:rect l="l" t="t" r="r" b="b"/>
            <a:pathLst>
              <a:path w="114300" h="578485">
                <a:moveTo>
                  <a:pt x="0" y="578280"/>
                </a:moveTo>
                <a:lnTo>
                  <a:pt x="0" y="0"/>
                </a:lnTo>
                <a:lnTo>
                  <a:pt x="114300" y="0"/>
                </a:lnTo>
                <a:lnTo>
                  <a:pt x="114300" y="578280"/>
                </a:lnTo>
                <a:lnTo>
                  <a:pt x="0" y="57828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398991" y="5289994"/>
            <a:ext cx="114300" cy="325120"/>
          </a:xfrm>
          <a:custGeom>
            <a:avLst/>
            <a:gdLst/>
            <a:ahLst/>
            <a:cxnLst/>
            <a:rect l="l" t="t" r="r" b="b"/>
            <a:pathLst>
              <a:path w="114300" h="325120">
                <a:moveTo>
                  <a:pt x="0" y="324892"/>
                </a:moveTo>
                <a:lnTo>
                  <a:pt x="0" y="0"/>
                </a:lnTo>
                <a:lnTo>
                  <a:pt x="114300" y="0"/>
                </a:lnTo>
                <a:lnTo>
                  <a:pt x="114300" y="324892"/>
                </a:lnTo>
                <a:lnTo>
                  <a:pt x="0" y="324892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378751" y="2923406"/>
            <a:ext cx="469582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Hyperventilate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at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20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breaths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per</a:t>
            </a:r>
            <a:r>
              <a:rPr dirty="0" sz="2100" spc="-10">
                <a:latin typeface="Arial MT"/>
                <a:cs typeface="Arial MT"/>
              </a:rPr>
              <a:t> minute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100">
                <a:latin typeface="Arial MT"/>
                <a:cs typeface="Arial MT"/>
              </a:rPr>
              <a:t>Highest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oxygen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concentration</a:t>
            </a:r>
            <a:r>
              <a:rPr dirty="0" sz="2100" spc="-10">
                <a:latin typeface="Arial MT"/>
                <a:cs typeface="Arial MT"/>
              </a:rPr>
              <a:t> possible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173218" y="3005028"/>
            <a:ext cx="114300" cy="334010"/>
          </a:xfrm>
          <a:custGeom>
            <a:avLst/>
            <a:gdLst/>
            <a:ahLst/>
            <a:cxnLst/>
            <a:rect l="l" t="t" r="r" b="b"/>
            <a:pathLst>
              <a:path w="114300" h="334010">
                <a:moveTo>
                  <a:pt x="0" y="333752"/>
                </a:moveTo>
                <a:lnTo>
                  <a:pt x="0" y="0"/>
                </a:lnTo>
                <a:lnTo>
                  <a:pt x="114300" y="0"/>
                </a:lnTo>
                <a:lnTo>
                  <a:pt x="114300" y="333752"/>
                </a:lnTo>
                <a:lnTo>
                  <a:pt x="0" y="333752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marL="368300" marR="5080" indent="960755">
              <a:lnSpc>
                <a:spcPts val="3790"/>
              </a:lnSpc>
              <a:spcBef>
                <a:spcPts val="665"/>
              </a:spcBef>
            </a:pPr>
            <a:r>
              <a:rPr dirty="0" spc="-10"/>
              <a:t>TREATMENT</a:t>
            </a:r>
            <a:r>
              <a:rPr dirty="0" spc="-210"/>
              <a:t> </a:t>
            </a:r>
            <a:r>
              <a:rPr dirty="0" spc="-25"/>
              <a:t>OF </a:t>
            </a:r>
            <a:r>
              <a:rPr dirty="0">
                <a:solidFill>
                  <a:srgbClr val="921928"/>
                </a:solidFill>
              </a:rPr>
              <a:t>CEREBRAL</a:t>
            </a:r>
            <a:r>
              <a:rPr dirty="0" spc="-90">
                <a:solidFill>
                  <a:srgbClr val="921928"/>
                </a:solidFill>
              </a:rPr>
              <a:t> </a:t>
            </a:r>
            <a:r>
              <a:rPr dirty="0" spc="-35">
                <a:solidFill>
                  <a:srgbClr val="921928"/>
                </a:solidFill>
              </a:rPr>
              <a:t>HERNIATION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632402" y="1409331"/>
            <a:ext cx="9545955" cy="4191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156200">
              <a:lnSpc>
                <a:spcPct val="131000"/>
              </a:lnSpc>
              <a:spcBef>
                <a:spcPts val="95"/>
              </a:spcBef>
            </a:pPr>
            <a:r>
              <a:rPr dirty="0" sz="2800">
                <a:latin typeface="Arial MT"/>
                <a:cs typeface="Arial MT"/>
              </a:rPr>
              <a:t>Head injury</a:t>
            </a:r>
            <a:r>
              <a:rPr dirty="0" sz="2800" spc="-5">
                <a:latin typeface="Arial MT"/>
                <a:cs typeface="Arial MT"/>
              </a:rPr>
              <a:t> </a:t>
            </a:r>
            <a:r>
              <a:rPr dirty="0" sz="2800" spc="-10" b="1">
                <a:latin typeface="Arial"/>
                <a:cs typeface="Arial"/>
              </a:rPr>
              <a:t>defined </a:t>
            </a:r>
            <a:r>
              <a:rPr dirty="0" sz="2800" b="1">
                <a:latin typeface="Arial"/>
                <a:cs typeface="Arial"/>
              </a:rPr>
              <a:t>Mechanisms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>
                <a:latin typeface="Arial MT"/>
                <a:cs typeface="Arial MT"/>
              </a:rPr>
              <a:t>of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head</a:t>
            </a:r>
            <a:r>
              <a:rPr dirty="0" sz="2800" spc="-5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injury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2800" b="1">
                <a:latin typeface="Arial"/>
                <a:cs typeface="Arial"/>
              </a:rPr>
              <a:t>Signs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symptoms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>
                <a:latin typeface="Arial MT"/>
                <a:cs typeface="Arial MT"/>
              </a:rPr>
              <a:t>of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head</a:t>
            </a:r>
            <a:r>
              <a:rPr dirty="0" sz="2800" spc="-5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injury</a:t>
            </a:r>
            <a:endParaRPr sz="2800">
              <a:latin typeface="Arial MT"/>
              <a:cs typeface="Arial MT"/>
            </a:endParaRPr>
          </a:p>
          <a:p>
            <a:pPr marL="12700" marR="1402080">
              <a:lnSpc>
                <a:spcPts val="3200"/>
              </a:lnSpc>
              <a:spcBef>
                <a:spcPts val="1280"/>
              </a:spcBef>
            </a:pPr>
            <a:r>
              <a:rPr dirty="0" sz="2800">
                <a:latin typeface="Arial MT"/>
                <a:cs typeface="Arial MT"/>
              </a:rPr>
              <a:t>Indications</a:t>
            </a:r>
            <a:r>
              <a:rPr dirty="0" sz="2800" spc="-1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for</a:t>
            </a:r>
            <a:r>
              <a:rPr dirty="0" sz="2800" spc="-1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performing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a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b="1">
                <a:latin typeface="Arial"/>
                <a:cs typeface="Arial"/>
              </a:rPr>
              <a:t>MACE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2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evaluation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spc="-25">
                <a:latin typeface="Arial MT"/>
                <a:cs typeface="Arial MT"/>
              </a:rPr>
              <a:t>for </a:t>
            </a:r>
            <a:r>
              <a:rPr dirty="0" sz="2800">
                <a:latin typeface="Arial MT"/>
                <a:cs typeface="Arial MT"/>
              </a:rPr>
              <a:t>casualties</a:t>
            </a:r>
            <a:r>
              <a:rPr dirty="0" sz="2800" spc="-1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suspected</a:t>
            </a:r>
            <a:r>
              <a:rPr dirty="0" sz="2800" spc="-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of</a:t>
            </a:r>
            <a:r>
              <a:rPr dirty="0" sz="2800" spc="-1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head</a:t>
            </a:r>
            <a:r>
              <a:rPr dirty="0" sz="2800" spc="-5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injury/TBI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ts val="4400"/>
              </a:lnSpc>
              <a:spcBef>
                <a:spcPts val="240"/>
              </a:spcBef>
            </a:pPr>
            <a:r>
              <a:rPr dirty="0" sz="2800" b="1">
                <a:latin typeface="Arial"/>
                <a:cs typeface="Arial"/>
              </a:rPr>
              <a:t>Management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>
                <a:latin typeface="Arial MT"/>
                <a:cs typeface="Arial MT"/>
              </a:rPr>
              <a:t>of</a:t>
            </a:r>
            <a:r>
              <a:rPr dirty="0" sz="2800" spc="-2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suspected</a:t>
            </a:r>
            <a:r>
              <a:rPr dirty="0" sz="2800" spc="-2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head</a:t>
            </a:r>
            <a:r>
              <a:rPr dirty="0" sz="2800" spc="-2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injury</a:t>
            </a:r>
            <a:r>
              <a:rPr dirty="0" sz="2800" spc="-2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in</a:t>
            </a:r>
            <a:r>
              <a:rPr dirty="0" sz="2800" spc="-75">
                <a:latin typeface="Arial MT"/>
                <a:cs typeface="Arial MT"/>
              </a:rPr>
              <a:t> </a:t>
            </a:r>
            <a:r>
              <a:rPr dirty="0" sz="2800" spc="-25">
                <a:latin typeface="Arial MT"/>
                <a:cs typeface="Arial MT"/>
              </a:rPr>
              <a:t>Tactical</a:t>
            </a:r>
            <a:r>
              <a:rPr dirty="0" sz="2800" spc="-2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Field</a:t>
            </a:r>
            <a:r>
              <a:rPr dirty="0" sz="2800" spc="-20">
                <a:latin typeface="Arial MT"/>
                <a:cs typeface="Arial MT"/>
              </a:rPr>
              <a:t> Care </a:t>
            </a:r>
            <a:r>
              <a:rPr dirty="0" sz="2800">
                <a:latin typeface="Arial MT"/>
                <a:cs typeface="Arial MT"/>
              </a:rPr>
              <a:t>Signs</a:t>
            </a:r>
            <a:r>
              <a:rPr dirty="0" sz="2800" spc="-2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and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symptoms</a:t>
            </a:r>
            <a:r>
              <a:rPr dirty="0" sz="2800" spc="-1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of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 b="1">
                <a:latin typeface="Arial"/>
                <a:cs typeface="Arial"/>
              </a:rPr>
              <a:t>impending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cerebral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herniation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880"/>
              </a:lnSpc>
            </a:pPr>
            <a:r>
              <a:rPr dirty="0" sz="2800">
                <a:latin typeface="Arial MT"/>
                <a:cs typeface="Arial MT"/>
              </a:rPr>
              <a:t>in</a:t>
            </a:r>
            <a:r>
              <a:rPr dirty="0" sz="2800" spc="-110">
                <a:latin typeface="Arial MT"/>
                <a:cs typeface="Arial MT"/>
              </a:rPr>
              <a:t> </a:t>
            </a:r>
            <a:r>
              <a:rPr dirty="0" sz="2800" spc="-25">
                <a:latin typeface="Arial MT"/>
                <a:cs typeface="Arial MT"/>
              </a:rPr>
              <a:t>Tactical</a:t>
            </a:r>
            <a:r>
              <a:rPr dirty="0" sz="2800" spc="-4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Field</a:t>
            </a:r>
            <a:r>
              <a:rPr dirty="0" sz="2800" spc="-40">
                <a:latin typeface="Arial MT"/>
                <a:cs typeface="Arial MT"/>
              </a:rPr>
              <a:t> </a:t>
            </a:r>
            <a:r>
              <a:rPr dirty="0" sz="2800" spc="-20">
                <a:latin typeface="Arial MT"/>
                <a:cs typeface="Arial MT"/>
              </a:rPr>
              <a:t>Care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10720" y="739908"/>
            <a:ext cx="23704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SUMMARY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1366992" y="1668759"/>
            <a:ext cx="114300" cy="383540"/>
          </a:xfrm>
          <a:custGeom>
            <a:avLst/>
            <a:gdLst/>
            <a:ahLst/>
            <a:cxnLst/>
            <a:rect l="l" t="t" r="r" b="b"/>
            <a:pathLst>
              <a:path w="114300" h="383539">
                <a:moveTo>
                  <a:pt x="0" y="383458"/>
                </a:moveTo>
                <a:lnTo>
                  <a:pt x="0" y="0"/>
                </a:lnTo>
                <a:lnTo>
                  <a:pt x="114300" y="0"/>
                </a:lnTo>
                <a:lnTo>
                  <a:pt x="114300" y="383458"/>
                </a:lnTo>
                <a:lnTo>
                  <a:pt x="0" y="38345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366992" y="3387095"/>
            <a:ext cx="114300" cy="747395"/>
          </a:xfrm>
          <a:custGeom>
            <a:avLst/>
            <a:gdLst/>
            <a:ahLst/>
            <a:cxnLst/>
            <a:rect l="l" t="t" r="r" b="b"/>
            <a:pathLst>
              <a:path w="114300" h="747395">
                <a:moveTo>
                  <a:pt x="0" y="747284"/>
                </a:moveTo>
                <a:lnTo>
                  <a:pt x="0" y="0"/>
                </a:lnTo>
                <a:lnTo>
                  <a:pt x="114300" y="0"/>
                </a:lnTo>
                <a:lnTo>
                  <a:pt x="114300" y="747284"/>
                </a:lnTo>
                <a:lnTo>
                  <a:pt x="0" y="74728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366992" y="2242193"/>
            <a:ext cx="114300" cy="383540"/>
          </a:xfrm>
          <a:custGeom>
            <a:avLst/>
            <a:gdLst/>
            <a:ahLst/>
            <a:cxnLst/>
            <a:rect l="l" t="t" r="r" b="b"/>
            <a:pathLst>
              <a:path w="114300" h="383539">
                <a:moveTo>
                  <a:pt x="0" y="383458"/>
                </a:moveTo>
                <a:lnTo>
                  <a:pt x="0" y="0"/>
                </a:lnTo>
                <a:lnTo>
                  <a:pt x="114300" y="0"/>
                </a:lnTo>
                <a:lnTo>
                  <a:pt x="114300" y="383458"/>
                </a:lnTo>
                <a:lnTo>
                  <a:pt x="0" y="38345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366992" y="2815629"/>
            <a:ext cx="114300" cy="383540"/>
          </a:xfrm>
          <a:custGeom>
            <a:avLst/>
            <a:gdLst/>
            <a:ahLst/>
            <a:cxnLst/>
            <a:rect l="l" t="t" r="r" b="b"/>
            <a:pathLst>
              <a:path w="114300" h="383539">
                <a:moveTo>
                  <a:pt x="0" y="383458"/>
                </a:moveTo>
                <a:lnTo>
                  <a:pt x="0" y="0"/>
                </a:lnTo>
                <a:lnTo>
                  <a:pt x="114300" y="0"/>
                </a:lnTo>
                <a:lnTo>
                  <a:pt x="114300" y="383458"/>
                </a:lnTo>
                <a:lnTo>
                  <a:pt x="0" y="38345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366992" y="4983150"/>
            <a:ext cx="114300" cy="747395"/>
          </a:xfrm>
          <a:custGeom>
            <a:avLst/>
            <a:gdLst/>
            <a:ahLst/>
            <a:cxnLst/>
            <a:rect l="l" t="t" r="r" b="b"/>
            <a:pathLst>
              <a:path w="114300" h="747395">
                <a:moveTo>
                  <a:pt x="0" y="747284"/>
                </a:moveTo>
                <a:lnTo>
                  <a:pt x="0" y="0"/>
                </a:lnTo>
                <a:lnTo>
                  <a:pt x="114300" y="0"/>
                </a:lnTo>
                <a:lnTo>
                  <a:pt x="114300" y="747284"/>
                </a:lnTo>
                <a:lnTo>
                  <a:pt x="0" y="747284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366992" y="4344725"/>
            <a:ext cx="114300" cy="383540"/>
          </a:xfrm>
          <a:custGeom>
            <a:avLst/>
            <a:gdLst/>
            <a:ahLst/>
            <a:cxnLst/>
            <a:rect l="l" t="t" r="r" b="b"/>
            <a:pathLst>
              <a:path w="114300" h="383539">
                <a:moveTo>
                  <a:pt x="0" y="383458"/>
                </a:moveTo>
                <a:lnTo>
                  <a:pt x="0" y="0"/>
                </a:lnTo>
                <a:lnTo>
                  <a:pt x="114300" y="0"/>
                </a:lnTo>
                <a:lnTo>
                  <a:pt x="114300" y="383458"/>
                </a:lnTo>
                <a:lnTo>
                  <a:pt x="0" y="383458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06763" y="850096"/>
            <a:ext cx="49784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CHECK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ON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LEARNING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422695" y="1749529"/>
            <a:ext cx="8246109" cy="410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forces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injury?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>
              <a:latin typeface="Arial"/>
              <a:cs typeface="Arial"/>
            </a:endParaRPr>
          </a:p>
          <a:p>
            <a:pPr marL="12700" marR="5080">
              <a:lnSpc>
                <a:spcPts val="3200"/>
              </a:lnSpc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2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critical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observations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personnel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trauma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casualties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suspected</a:t>
            </a:r>
            <a:r>
              <a:rPr dirty="0" sz="2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dirty="0" sz="2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injury,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accordance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Military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Acute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Concussion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(MACE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2)?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Arial"/>
              <a:cs typeface="Arial"/>
            </a:endParaRPr>
          </a:p>
          <a:p>
            <a:pPr marL="12700" marR="518795">
              <a:lnSpc>
                <a:spcPts val="3200"/>
              </a:lnSpc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casualties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suspected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injury/TBI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TFC?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7750" y="1718485"/>
            <a:ext cx="638312" cy="67239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7750" y="2647254"/>
            <a:ext cx="638312" cy="67239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7750" y="5137362"/>
            <a:ext cx="638312" cy="672396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05" y="284892"/>
            <a:ext cx="301815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9A908F"/>
                </a:solidFill>
              </a:rPr>
              <a:t>Module</a:t>
            </a:r>
            <a:r>
              <a:rPr dirty="0" sz="2000" spc="-20">
                <a:solidFill>
                  <a:srgbClr val="9A908F"/>
                </a:solidFill>
              </a:rPr>
              <a:t> </a:t>
            </a:r>
            <a:r>
              <a:rPr dirty="0" sz="2000">
                <a:solidFill>
                  <a:srgbClr val="9A908F"/>
                </a:solidFill>
              </a:rPr>
              <a:t>13:</a:t>
            </a:r>
            <a:r>
              <a:rPr dirty="0" sz="2000" spc="-10">
                <a:solidFill>
                  <a:srgbClr val="9A908F"/>
                </a:solidFill>
              </a:rPr>
              <a:t> </a:t>
            </a:r>
            <a:r>
              <a:rPr dirty="0" sz="2000">
                <a:solidFill>
                  <a:srgbClr val="9A908F"/>
                </a:solidFill>
              </a:rPr>
              <a:t>Head</a:t>
            </a:r>
            <a:r>
              <a:rPr dirty="0" sz="2000" spc="-10">
                <a:solidFill>
                  <a:srgbClr val="9A908F"/>
                </a:solidFill>
              </a:rPr>
              <a:t> Injuries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982493" y="1726446"/>
            <a:ext cx="10311765" cy="3976370"/>
          </a:xfrm>
          <a:custGeom>
            <a:avLst/>
            <a:gdLst/>
            <a:ahLst/>
            <a:cxnLst/>
            <a:rect l="l" t="t" r="r" b="b"/>
            <a:pathLst>
              <a:path w="10311765" h="3976370">
                <a:moveTo>
                  <a:pt x="390712" y="1"/>
                </a:moveTo>
                <a:lnTo>
                  <a:pt x="441413" y="1"/>
                </a:lnTo>
                <a:lnTo>
                  <a:pt x="492113" y="1"/>
                </a:lnTo>
                <a:lnTo>
                  <a:pt x="542813" y="1"/>
                </a:lnTo>
                <a:lnTo>
                  <a:pt x="593514" y="1"/>
                </a:lnTo>
                <a:lnTo>
                  <a:pt x="644214" y="1"/>
                </a:lnTo>
                <a:lnTo>
                  <a:pt x="694914" y="1"/>
                </a:lnTo>
                <a:lnTo>
                  <a:pt x="745614" y="1"/>
                </a:lnTo>
                <a:lnTo>
                  <a:pt x="796315" y="1"/>
                </a:lnTo>
                <a:lnTo>
                  <a:pt x="847015" y="1"/>
                </a:lnTo>
                <a:lnTo>
                  <a:pt x="897715" y="1"/>
                </a:lnTo>
                <a:lnTo>
                  <a:pt x="948415" y="1"/>
                </a:lnTo>
                <a:lnTo>
                  <a:pt x="999116" y="1"/>
                </a:lnTo>
                <a:lnTo>
                  <a:pt x="1049816" y="1"/>
                </a:lnTo>
                <a:lnTo>
                  <a:pt x="1100516" y="1"/>
                </a:lnTo>
                <a:lnTo>
                  <a:pt x="1151217" y="1"/>
                </a:lnTo>
                <a:lnTo>
                  <a:pt x="1201917" y="1"/>
                </a:lnTo>
                <a:lnTo>
                  <a:pt x="1252617" y="1"/>
                </a:lnTo>
                <a:lnTo>
                  <a:pt x="1303317" y="1"/>
                </a:lnTo>
                <a:lnTo>
                  <a:pt x="1354018" y="1"/>
                </a:lnTo>
                <a:lnTo>
                  <a:pt x="1404718" y="1"/>
                </a:lnTo>
                <a:lnTo>
                  <a:pt x="1455418" y="1"/>
                </a:lnTo>
                <a:lnTo>
                  <a:pt x="1506118" y="1"/>
                </a:lnTo>
                <a:lnTo>
                  <a:pt x="1556819" y="1"/>
                </a:lnTo>
                <a:lnTo>
                  <a:pt x="1607519" y="1"/>
                </a:lnTo>
                <a:lnTo>
                  <a:pt x="1658219" y="1"/>
                </a:lnTo>
                <a:lnTo>
                  <a:pt x="1708920" y="1"/>
                </a:lnTo>
                <a:lnTo>
                  <a:pt x="1759620" y="1"/>
                </a:lnTo>
                <a:lnTo>
                  <a:pt x="1810320" y="1"/>
                </a:lnTo>
                <a:lnTo>
                  <a:pt x="1861020" y="1"/>
                </a:lnTo>
                <a:lnTo>
                  <a:pt x="1911721" y="1"/>
                </a:lnTo>
                <a:lnTo>
                  <a:pt x="1962421" y="1"/>
                </a:lnTo>
                <a:lnTo>
                  <a:pt x="2013121" y="1"/>
                </a:lnTo>
                <a:lnTo>
                  <a:pt x="2063821" y="1"/>
                </a:lnTo>
                <a:lnTo>
                  <a:pt x="2114522" y="1"/>
                </a:lnTo>
                <a:lnTo>
                  <a:pt x="2165222" y="1"/>
                </a:lnTo>
                <a:lnTo>
                  <a:pt x="2215922" y="1"/>
                </a:lnTo>
                <a:lnTo>
                  <a:pt x="2266622" y="1"/>
                </a:lnTo>
                <a:lnTo>
                  <a:pt x="2317323" y="1"/>
                </a:lnTo>
                <a:lnTo>
                  <a:pt x="2368023" y="1"/>
                </a:lnTo>
                <a:lnTo>
                  <a:pt x="2418723" y="1"/>
                </a:lnTo>
                <a:lnTo>
                  <a:pt x="2469424" y="1"/>
                </a:lnTo>
                <a:lnTo>
                  <a:pt x="2520124" y="1"/>
                </a:lnTo>
                <a:lnTo>
                  <a:pt x="2570824" y="1"/>
                </a:lnTo>
                <a:lnTo>
                  <a:pt x="2621524" y="1"/>
                </a:lnTo>
                <a:lnTo>
                  <a:pt x="2672225" y="1"/>
                </a:lnTo>
                <a:lnTo>
                  <a:pt x="2722925" y="1"/>
                </a:lnTo>
                <a:lnTo>
                  <a:pt x="2773625" y="1"/>
                </a:lnTo>
                <a:lnTo>
                  <a:pt x="2824325" y="1"/>
                </a:lnTo>
                <a:lnTo>
                  <a:pt x="2875026" y="1"/>
                </a:lnTo>
                <a:lnTo>
                  <a:pt x="2925726" y="1"/>
                </a:lnTo>
                <a:lnTo>
                  <a:pt x="2976426" y="1"/>
                </a:lnTo>
                <a:lnTo>
                  <a:pt x="3027126" y="1"/>
                </a:lnTo>
                <a:lnTo>
                  <a:pt x="3077827" y="1"/>
                </a:lnTo>
                <a:lnTo>
                  <a:pt x="3128527" y="1"/>
                </a:lnTo>
                <a:lnTo>
                  <a:pt x="3179227" y="1"/>
                </a:lnTo>
                <a:lnTo>
                  <a:pt x="3229927" y="1"/>
                </a:lnTo>
                <a:lnTo>
                  <a:pt x="3280628" y="1"/>
                </a:lnTo>
                <a:lnTo>
                  <a:pt x="3331328" y="1"/>
                </a:lnTo>
                <a:lnTo>
                  <a:pt x="3382028" y="1"/>
                </a:lnTo>
                <a:lnTo>
                  <a:pt x="3432728" y="1"/>
                </a:lnTo>
                <a:lnTo>
                  <a:pt x="3483429" y="1"/>
                </a:lnTo>
                <a:lnTo>
                  <a:pt x="3534129" y="1"/>
                </a:lnTo>
                <a:lnTo>
                  <a:pt x="3584829" y="1"/>
                </a:lnTo>
                <a:lnTo>
                  <a:pt x="3635529" y="1"/>
                </a:lnTo>
                <a:lnTo>
                  <a:pt x="3686230" y="1"/>
                </a:lnTo>
                <a:lnTo>
                  <a:pt x="3736930" y="1"/>
                </a:lnTo>
                <a:lnTo>
                  <a:pt x="3787630" y="1"/>
                </a:lnTo>
                <a:lnTo>
                  <a:pt x="3838331" y="1"/>
                </a:lnTo>
                <a:lnTo>
                  <a:pt x="3889031" y="1"/>
                </a:lnTo>
                <a:lnTo>
                  <a:pt x="3939731" y="1"/>
                </a:lnTo>
                <a:lnTo>
                  <a:pt x="3990431" y="1"/>
                </a:lnTo>
                <a:lnTo>
                  <a:pt x="4041132" y="1"/>
                </a:lnTo>
                <a:lnTo>
                  <a:pt x="4091832" y="1"/>
                </a:lnTo>
                <a:lnTo>
                  <a:pt x="4142532" y="1"/>
                </a:lnTo>
                <a:lnTo>
                  <a:pt x="4193232" y="1"/>
                </a:lnTo>
                <a:lnTo>
                  <a:pt x="4243933" y="1"/>
                </a:lnTo>
                <a:lnTo>
                  <a:pt x="4294633" y="1"/>
                </a:lnTo>
                <a:lnTo>
                  <a:pt x="4345333" y="1"/>
                </a:lnTo>
                <a:lnTo>
                  <a:pt x="4396033" y="0"/>
                </a:lnTo>
                <a:lnTo>
                  <a:pt x="4446734" y="0"/>
                </a:lnTo>
                <a:lnTo>
                  <a:pt x="4497434" y="0"/>
                </a:lnTo>
                <a:lnTo>
                  <a:pt x="4548134" y="0"/>
                </a:lnTo>
                <a:lnTo>
                  <a:pt x="4598834" y="0"/>
                </a:lnTo>
                <a:lnTo>
                  <a:pt x="4649535" y="0"/>
                </a:lnTo>
                <a:lnTo>
                  <a:pt x="4700235" y="0"/>
                </a:lnTo>
                <a:lnTo>
                  <a:pt x="4750935" y="0"/>
                </a:lnTo>
                <a:lnTo>
                  <a:pt x="4801635" y="0"/>
                </a:lnTo>
                <a:lnTo>
                  <a:pt x="4852336" y="0"/>
                </a:lnTo>
                <a:lnTo>
                  <a:pt x="4903036" y="0"/>
                </a:lnTo>
                <a:lnTo>
                  <a:pt x="4953736" y="0"/>
                </a:lnTo>
                <a:lnTo>
                  <a:pt x="5004436" y="0"/>
                </a:lnTo>
                <a:lnTo>
                  <a:pt x="5055137" y="0"/>
                </a:lnTo>
                <a:lnTo>
                  <a:pt x="5105837" y="0"/>
                </a:lnTo>
                <a:lnTo>
                  <a:pt x="5156537" y="0"/>
                </a:lnTo>
                <a:lnTo>
                  <a:pt x="5207237" y="0"/>
                </a:lnTo>
                <a:lnTo>
                  <a:pt x="5257938" y="0"/>
                </a:lnTo>
                <a:lnTo>
                  <a:pt x="5308638" y="0"/>
                </a:lnTo>
                <a:lnTo>
                  <a:pt x="5359338" y="0"/>
                </a:lnTo>
                <a:lnTo>
                  <a:pt x="5410038" y="0"/>
                </a:lnTo>
                <a:lnTo>
                  <a:pt x="5460739" y="0"/>
                </a:lnTo>
                <a:lnTo>
                  <a:pt x="5511439" y="0"/>
                </a:lnTo>
                <a:lnTo>
                  <a:pt x="5562139" y="0"/>
                </a:lnTo>
                <a:lnTo>
                  <a:pt x="5612839" y="0"/>
                </a:lnTo>
                <a:lnTo>
                  <a:pt x="5663540" y="0"/>
                </a:lnTo>
                <a:lnTo>
                  <a:pt x="5714240" y="0"/>
                </a:lnTo>
                <a:lnTo>
                  <a:pt x="5764940" y="0"/>
                </a:lnTo>
                <a:lnTo>
                  <a:pt x="5815641" y="0"/>
                </a:lnTo>
                <a:lnTo>
                  <a:pt x="5866341" y="0"/>
                </a:lnTo>
                <a:lnTo>
                  <a:pt x="5917041" y="0"/>
                </a:lnTo>
                <a:lnTo>
                  <a:pt x="5967741" y="0"/>
                </a:lnTo>
                <a:lnTo>
                  <a:pt x="6018442" y="0"/>
                </a:lnTo>
                <a:lnTo>
                  <a:pt x="6069142" y="0"/>
                </a:lnTo>
                <a:lnTo>
                  <a:pt x="6119842" y="0"/>
                </a:lnTo>
                <a:lnTo>
                  <a:pt x="6170542" y="0"/>
                </a:lnTo>
                <a:lnTo>
                  <a:pt x="6221243" y="0"/>
                </a:lnTo>
                <a:lnTo>
                  <a:pt x="6271943" y="0"/>
                </a:lnTo>
                <a:lnTo>
                  <a:pt x="6322643" y="0"/>
                </a:lnTo>
                <a:lnTo>
                  <a:pt x="6373343" y="0"/>
                </a:lnTo>
                <a:lnTo>
                  <a:pt x="6424044" y="0"/>
                </a:lnTo>
                <a:lnTo>
                  <a:pt x="6474744" y="0"/>
                </a:lnTo>
                <a:lnTo>
                  <a:pt x="6525444" y="0"/>
                </a:lnTo>
                <a:lnTo>
                  <a:pt x="6576144" y="0"/>
                </a:lnTo>
                <a:lnTo>
                  <a:pt x="6626845" y="0"/>
                </a:lnTo>
                <a:lnTo>
                  <a:pt x="6677545" y="0"/>
                </a:lnTo>
                <a:lnTo>
                  <a:pt x="6728245" y="0"/>
                </a:lnTo>
                <a:lnTo>
                  <a:pt x="6778945" y="0"/>
                </a:lnTo>
                <a:lnTo>
                  <a:pt x="6829646" y="0"/>
                </a:lnTo>
                <a:lnTo>
                  <a:pt x="6880346" y="0"/>
                </a:lnTo>
                <a:lnTo>
                  <a:pt x="6931046" y="0"/>
                </a:lnTo>
                <a:lnTo>
                  <a:pt x="6981746" y="0"/>
                </a:lnTo>
                <a:lnTo>
                  <a:pt x="7032447" y="0"/>
                </a:lnTo>
                <a:lnTo>
                  <a:pt x="7083147" y="0"/>
                </a:lnTo>
                <a:lnTo>
                  <a:pt x="7133847" y="0"/>
                </a:lnTo>
                <a:lnTo>
                  <a:pt x="7184548" y="0"/>
                </a:lnTo>
                <a:lnTo>
                  <a:pt x="7235248" y="0"/>
                </a:lnTo>
                <a:lnTo>
                  <a:pt x="7285948" y="0"/>
                </a:lnTo>
                <a:lnTo>
                  <a:pt x="7336648" y="0"/>
                </a:lnTo>
                <a:lnTo>
                  <a:pt x="7387349" y="0"/>
                </a:lnTo>
                <a:lnTo>
                  <a:pt x="7438049" y="0"/>
                </a:lnTo>
                <a:lnTo>
                  <a:pt x="7488749" y="0"/>
                </a:lnTo>
                <a:lnTo>
                  <a:pt x="7539449" y="0"/>
                </a:lnTo>
                <a:lnTo>
                  <a:pt x="7590150" y="0"/>
                </a:lnTo>
                <a:lnTo>
                  <a:pt x="7640850" y="0"/>
                </a:lnTo>
                <a:lnTo>
                  <a:pt x="7691550" y="0"/>
                </a:lnTo>
                <a:lnTo>
                  <a:pt x="7742250" y="0"/>
                </a:lnTo>
                <a:lnTo>
                  <a:pt x="7792951" y="0"/>
                </a:lnTo>
                <a:lnTo>
                  <a:pt x="7843651" y="0"/>
                </a:lnTo>
                <a:lnTo>
                  <a:pt x="7894351" y="0"/>
                </a:lnTo>
                <a:lnTo>
                  <a:pt x="7945052" y="0"/>
                </a:lnTo>
                <a:lnTo>
                  <a:pt x="7995752" y="0"/>
                </a:lnTo>
                <a:lnTo>
                  <a:pt x="8046452" y="0"/>
                </a:lnTo>
                <a:lnTo>
                  <a:pt x="8097152" y="0"/>
                </a:lnTo>
                <a:lnTo>
                  <a:pt x="8147853" y="0"/>
                </a:lnTo>
                <a:lnTo>
                  <a:pt x="8198553" y="0"/>
                </a:lnTo>
                <a:lnTo>
                  <a:pt x="8249253" y="0"/>
                </a:lnTo>
                <a:lnTo>
                  <a:pt x="8299953" y="0"/>
                </a:lnTo>
                <a:lnTo>
                  <a:pt x="8350654" y="0"/>
                </a:lnTo>
                <a:lnTo>
                  <a:pt x="8401354" y="0"/>
                </a:lnTo>
                <a:lnTo>
                  <a:pt x="8452054" y="0"/>
                </a:lnTo>
                <a:lnTo>
                  <a:pt x="8502755" y="0"/>
                </a:lnTo>
                <a:lnTo>
                  <a:pt x="8553455" y="0"/>
                </a:lnTo>
                <a:lnTo>
                  <a:pt x="8604155" y="0"/>
                </a:lnTo>
                <a:lnTo>
                  <a:pt x="8654855" y="0"/>
                </a:lnTo>
                <a:lnTo>
                  <a:pt x="8705556" y="0"/>
                </a:lnTo>
                <a:lnTo>
                  <a:pt x="8756256" y="0"/>
                </a:lnTo>
                <a:lnTo>
                  <a:pt x="8806956" y="0"/>
                </a:lnTo>
                <a:lnTo>
                  <a:pt x="8857656" y="0"/>
                </a:lnTo>
                <a:lnTo>
                  <a:pt x="8908357" y="0"/>
                </a:lnTo>
                <a:lnTo>
                  <a:pt x="8959057" y="0"/>
                </a:lnTo>
                <a:lnTo>
                  <a:pt x="9018291" y="2345"/>
                </a:lnTo>
                <a:lnTo>
                  <a:pt x="9075467" y="9204"/>
                </a:lnTo>
                <a:lnTo>
                  <a:pt x="9130188" y="20308"/>
                </a:lnTo>
                <a:lnTo>
                  <a:pt x="9182057" y="35391"/>
                </a:lnTo>
                <a:lnTo>
                  <a:pt x="9230677" y="54186"/>
                </a:lnTo>
                <a:lnTo>
                  <a:pt x="9275650" y="76426"/>
                </a:lnTo>
                <a:lnTo>
                  <a:pt x="9316579" y="101842"/>
                </a:lnTo>
                <a:lnTo>
                  <a:pt x="9353067" y="130169"/>
                </a:lnTo>
                <a:lnTo>
                  <a:pt x="9384716" y="161139"/>
                </a:lnTo>
                <a:lnTo>
                  <a:pt x="9411130" y="194484"/>
                </a:lnTo>
                <a:lnTo>
                  <a:pt x="9431910" y="229938"/>
                </a:lnTo>
                <a:lnTo>
                  <a:pt x="9446660" y="267234"/>
                </a:lnTo>
                <a:lnTo>
                  <a:pt x="10311321" y="1950918"/>
                </a:lnTo>
                <a:lnTo>
                  <a:pt x="9446660" y="3709066"/>
                </a:lnTo>
                <a:lnTo>
                  <a:pt x="9431910" y="3746362"/>
                </a:lnTo>
                <a:lnTo>
                  <a:pt x="9411130" y="3781816"/>
                </a:lnTo>
                <a:lnTo>
                  <a:pt x="9384716" y="3815162"/>
                </a:lnTo>
                <a:lnTo>
                  <a:pt x="9353067" y="3846132"/>
                </a:lnTo>
                <a:lnTo>
                  <a:pt x="9316579" y="3874458"/>
                </a:lnTo>
                <a:lnTo>
                  <a:pt x="9275650" y="3899875"/>
                </a:lnTo>
                <a:lnTo>
                  <a:pt x="9230677" y="3922114"/>
                </a:lnTo>
                <a:lnTo>
                  <a:pt x="9182057" y="3940909"/>
                </a:lnTo>
                <a:lnTo>
                  <a:pt x="9130188" y="3955992"/>
                </a:lnTo>
                <a:lnTo>
                  <a:pt x="9075467" y="3967097"/>
                </a:lnTo>
                <a:lnTo>
                  <a:pt x="9018291" y="3973955"/>
                </a:lnTo>
                <a:lnTo>
                  <a:pt x="8959057" y="3976301"/>
                </a:lnTo>
                <a:lnTo>
                  <a:pt x="458805" y="3976301"/>
                </a:lnTo>
                <a:lnTo>
                  <a:pt x="401328" y="3974049"/>
                </a:lnTo>
                <a:lnTo>
                  <a:pt x="346839" y="3967462"/>
                </a:lnTo>
                <a:lnTo>
                  <a:pt x="295540" y="3956789"/>
                </a:lnTo>
                <a:lnTo>
                  <a:pt x="247636" y="3942283"/>
                </a:lnTo>
                <a:lnTo>
                  <a:pt x="203330" y="3924194"/>
                </a:lnTo>
                <a:lnTo>
                  <a:pt x="162824" y="3902774"/>
                </a:lnTo>
                <a:lnTo>
                  <a:pt x="126322" y="3878273"/>
                </a:lnTo>
                <a:lnTo>
                  <a:pt x="94028" y="3850944"/>
                </a:lnTo>
                <a:lnTo>
                  <a:pt x="66144" y="3821036"/>
                </a:lnTo>
                <a:lnTo>
                  <a:pt x="42874" y="3788801"/>
                </a:lnTo>
                <a:lnTo>
                  <a:pt x="24421" y="3754491"/>
                </a:lnTo>
                <a:lnTo>
                  <a:pt x="10989" y="3718355"/>
                </a:lnTo>
                <a:lnTo>
                  <a:pt x="2781" y="3680647"/>
                </a:lnTo>
                <a:lnTo>
                  <a:pt x="0" y="3641615"/>
                </a:lnTo>
                <a:lnTo>
                  <a:pt x="0" y="317351"/>
                </a:lnTo>
                <a:lnTo>
                  <a:pt x="2075" y="275660"/>
                </a:lnTo>
                <a:lnTo>
                  <a:pt x="8382" y="236047"/>
                </a:lnTo>
                <a:lnTo>
                  <a:pt x="19036" y="198730"/>
                </a:lnTo>
                <a:lnTo>
                  <a:pt x="53863" y="131859"/>
                </a:lnTo>
                <a:lnTo>
                  <a:pt x="107500" y="76799"/>
                </a:lnTo>
                <a:lnTo>
                  <a:pt x="141668" y="54245"/>
                </a:lnTo>
                <a:lnTo>
                  <a:pt x="180891" y="35301"/>
                </a:lnTo>
                <a:lnTo>
                  <a:pt x="225290" y="20186"/>
                </a:lnTo>
                <a:lnTo>
                  <a:pt x="274981" y="9118"/>
                </a:lnTo>
                <a:lnTo>
                  <a:pt x="330082" y="2317"/>
                </a:lnTo>
                <a:lnTo>
                  <a:pt x="390712" y="1"/>
                </a:lnTo>
                <a:close/>
              </a:path>
            </a:pathLst>
          </a:custGeom>
          <a:ln w="38100">
            <a:solidFill>
              <a:srgbClr val="2E333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941219" y="5857647"/>
            <a:ext cx="10106660" cy="454659"/>
            <a:chOff x="941219" y="5857647"/>
            <a:chExt cx="10106660" cy="454659"/>
          </a:xfrm>
        </p:grpSpPr>
        <p:sp>
          <p:nvSpPr>
            <p:cNvPr id="7" name="object 7" descr=""/>
            <p:cNvSpPr/>
            <p:nvPr/>
          </p:nvSpPr>
          <p:spPr>
            <a:xfrm>
              <a:off x="982494" y="5898922"/>
              <a:ext cx="10024110" cy="372110"/>
            </a:xfrm>
            <a:custGeom>
              <a:avLst/>
              <a:gdLst/>
              <a:ahLst/>
              <a:cxnLst/>
              <a:rect l="l" t="t" r="r" b="b"/>
              <a:pathLst>
                <a:path w="10024110" h="372110">
                  <a:moveTo>
                    <a:pt x="9816754" y="0"/>
                  </a:moveTo>
                  <a:lnTo>
                    <a:pt x="0" y="0"/>
                  </a:lnTo>
                  <a:lnTo>
                    <a:pt x="0" y="371576"/>
                  </a:lnTo>
                  <a:lnTo>
                    <a:pt x="9816754" y="371576"/>
                  </a:lnTo>
                  <a:lnTo>
                    <a:pt x="10024091" y="185788"/>
                  </a:lnTo>
                  <a:lnTo>
                    <a:pt x="981675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82494" y="5898922"/>
              <a:ext cx="10024110" cy="372110"/>
            </a:xfrm>
            <a:custGeom>
              <a:avLst/>
              <a:gdLst/>
              <a:ahLst/>
              <a:cxnLst/>
              <a:rect l="l" t="t" r="r" b="b"/>
              <a:pathLst>
                <a:path w="10024110" h="372110">
                  <a:moveTo>
                    <a:pt x="0" y="0"/>
                  </a:moveTo>
                  <a:lnTo>
                    <a:pt x="9816754" y="0"/>
                  </a:lnTo>
                  <a:lnTo>
                    <a:pt x="10024090" y="185789"/>
                  </a:lnTo>
                  <a:lnTo>
                    <a:pt x="9816754" y="371576"/>
                  </a:lnTo>
                  <a:lnTo>
                    <a:pt x="0" y="371576"/>
                  </a:lnTo>
                  <a:lnTo>
                    <a:pt x="0" y="0"/>
                  </a:lnTo>
                  <a:close/>
                </a:path>
              </a:pathLst>
            </a:custGeom>
            <a:ln w="825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862113" y="5105674"/>
            <a:ext cx="5922010" cy="113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YOU</a:t>
            </a:r>
            <a:r>
              <a:rPr dirty="0" sz="1800" spc="-7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ARE </a:t>
            </a:r>
            <a:r>
              <a:rPr dirty="0" sz="1800" spc="-20" b="1">
                <a:solidFill>
                  <a:srgbClr val="921928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595959"/>
                </a:solidFill>
                <a:latin typeface="Arial"/>
                <a:cs typeface="Arial"/>
              </a:rPr>
              <a:t>STANDARDIZED</a:t>
            </a:r>
            <a:r>
              <a:rPr dirty="0" sz="1800" spc="-2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JOINT</a:t>
            </a:r>
            <a:r>
              <a:rPr dirty="0" sz="1800" spc="-2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95959"/>
                </a:solidFill>
                <a:latin typeface="Arial"/>
                <a:cs typeface="Arial"/>
              </a:rPr>
              <a:t>CURRICULUM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508911" y="1514079"/>
            <a:ext cx="4519295" cy="1046480"/>
            <a:chOff x="2508911" y="1514079"/>
            <a:chExt cx="4519295" cy="1046480"/>
          </a:xfrm>
        </p:grpSpPr>
        <p:sp>
          <p:nvSpPr>
            <p:cNvPr id="11" name="object 11" descr=""/>
            <p:cNvSpPr/>
            <p:nvPr/>
          </p:nvSpPr>
          <p:spPr>
            <a:xfrm>
              <a:off x="4448661" y="1514079"/>
              <a:ext cx="2580005" cy="437515"/>
            </a:xfrm>
            <a:custGeom>
              <a:avLst/>
              <a:gdLst/>
              <a:ahLst/>
              <a:cxnLst/>
              <a:rect l="l" t="t" r="r" b="b"/>
              <a:pathLst>
                <a:path w="2580004" h="437514">
                  <a:moveTo>
                    <a:pt x="2579485" y="0"/>
                  </a:moveTo>
                  <a:lnTo>
                    <a:pt x="0" y="0"/>
                  </a:lnTo>
                  <a:lnTo>
                    <a:pt x="0" y="437068"/>
                  </a:lnTo>
                  <a:lnTo>
                    <a:pt x="2579485" y="437068"/>
                  </a:lnTo>
                  <a:lnTo>
                    <a:pt x="2579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21611" y="2219692"/>
              <a:ext cx="2494280" cy="316230"/>
            </a:xfrm>
            <a:custGeom>
              <a:avLst/>
              <a:gdLst/>
              <a:ahLst/>
              <a:cxnLst/>
              <a:rect l="l" t="t" r="r" b="b"/>
              <a:pathLst>
                <a:path w="2494279" h="316230">
                  <a:moveTo>
                    <a:pt x="0" y="316160"/>
                  </a:moveTo>
                  <a:lnTo>
                    <a:pt x="3490" y="269440"/>
                  </a:lnTo>
                  <a:lnTo>
                    <a:pt x="13628" y="224848"/>
                  </a:lnTo>
                  <a:lnTo>
                    <a:pt x="29917" y="182874"/>
                  </a:lnTo>
                  <a:lnTo>
                    <a:pt x="51858" y="144007"/>
                  </a:lnTo>
                  <a:lnTo>
                    <a:pt x="78954" y="108735"/>
                  </a:lnTo>
                  <a:lnTo>
                    <a:pt x="110707" y="77548"/>
                  </a:lnTo>
                  <a:lnTo>
                    <a:pt x="146618" y="50935"/>
                  </a:lnTo>
                  <a:lnTo>
                    <a:pt x="186190" y="29384"/>
                  </a:lnTo>
                  <a:lnTo>
                    <a:pt x="228925" y="13385"/>
                  </a:lnTo>
                  <a:lnTo>
                    <a:pt x="274325" y="3427"/>
                  </a:lnTo>
                  <a:lnTo>
                    <a:pt x="321892" y="0"/>
                  </a:lnTo>
                  <a:lnTo>
                    <a:pt x="2171952" y="0"/>
                  </a:lnTo>
                  <a:lnTo>
                    <a:pt x="2219519" y="3427"/>
                  </a:lnTo>
                  <a:lnTo>
                    <a:pt x="2264919" y="13385"/>
                  </a:lnTo>
                  <a:lnTo>
                    <a:pt x="2307654" y="29384"/>
                  </a:lnTo>
                  <a:lnTo>
                    <a:pt x="2347226" y="50935"/>
                  </a:lnTo>
                  <a:lnTo>
                    <a:pt x="2383137" y="77548"/>
                  </a:lnTo>
                  <a:lnTo>
                    <a:pt x="2414890" y="108735"/>
                  </a:lnTo>
                  <a:lnTo>
                    <a:pt x="2441986" y="144007"/>
                  </a:lnTo>
                  <a:lnTo>
                    <a:pt x="2463928" y="182874"/>
                  </a:lnTo>
                  <a:lnTo>
                    <a:pt x="2480216" y="224848"/>
                  </a:lnTo>
                  <a:lnTo>
                    <a:pt x="2490355" y="269440"/>
                  </a:lnTo>
                  <a:lnTo>
                    <a:pt x="2493845" y="316160"/>
                  </a:lnTo>
                </a:path>
              </a:pathLst>
            </a:custGeom>
            <a:ln w="254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882706" y="1942683"/>
              <a:ext cx="1771650" cy="617855"/>
            </a:xfrm>
            <a:custGeom>
              <a:avLst/>
              <a:gdLst/>
              <a:ahLst/>
              <a:cxnLst/>
              <a:rect l="l" t="t" r="r" b="b"/>
              <a:pathLst>
                <a:path w="1771650" h="617855">
                  <a:moveTo>
                    <a:pt x="1771656" y="0"/>
                  </a:moveTo>
                  <a:lnTo>
                    <a:pt x="0" y="0"/>
                  </a:lnTo>
                  <a:lnTo>
                    <a:pt x="0" y="617361"/>
                  </a:lnTo>
                  <a:lnTo>
                    <a:pt x="1771656" y="617361"/>
                  </a:lnTo>
                  <a:lnTo>
                    <a:pt x="1771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983249" y="1957880"/>
            <a:ext cx="1574800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73660" marR="5080" indent="-61594">
              <a:lnSpc>
                <a:spcPts val="2100"/>
              </a:lnSpc>
              <a:spcBef>
                <a:spcPts val="219"/>
              </a:spcBef>
            </a:pPr>
            <a:r>
              <a:rPr dirty="0" sz="1800" spc="-10" b="1">
                <a:solidFill>
                  <a:srgbClr val="2E3334"/>
                </a:solidFill>
                <a:latin typeface="Arial"/>
                <a:cs typeface="Arial"/>
              </a:rPr>
              <a:t>NONMEDICAL PERSONNEL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109158" y="1928324"/>
            <a:ext cx="7052309" cy="3497579"/>
            <a:chOff x="2109158" y="1928324"/>
            <a:chExt cx="7052309" cy="3497579"/>
          </a:xfrm>
        </p:grpSpPr>
        <p:sp>
          <p:nvSpPr>
            <p:cNvPr id="16" name="object 16" descr=""/>
            <p:cNvSpPr/>
            <p:nvPr/>
          </p:nvSpPr>
          <p:spPr>
            <a:xfrm>
              <a:off x="7680660" y="5169498"/>
              <a:ext cx="220979" cy="255904"/>
            </a:xfrm>
            <a:custGeom>
              <a:avLst/>
              <a:gdLst/>
              <a:ahLst/>
              <a:cxnLst/>
              <a:rect l="l" t="t" r="r" b="b"/>
              <a:pathLst>
                <a:path w="220979" h="255904">
                  <a:moveTo>
                    <a:pt x="220510" y="0"/>
                  </a:moveTo>
                  <a:lnTo>
                    <a:pt x="0" y="127895"/>
                  </a:lnTo>
                  <a:lnTo>
                    <a:pt x="220510" y="255791"/>
                  </a:lnTo>
                  <a:lnTo>
                    <a:pt x="220510" y="0"/>
                  </a:lnTo>
                  <a:close/>
                </a:path>
              </a:pathLst>
            </a:custGeom>
            <a:solidFill>
              <a:srgbClr val="9219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5109" y="2584301"/>
              <a:ext cx="1525949" cy="233488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9023" y="2584301"/>
              <a:ext cx="1547097" cy="236724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9158" y="2584302"/>
              <a:ext cx="1547096" cy="236724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224278" y="2203095"/>
              <a:ext cx="2494280" cy="316230"/>
            </a:xfrm>
            <a:custGeom>
              <a:avLst/>
              <a:gdLst/>
              <a:ahLst/>
              <a:cxnLst/>
              <a:rect l="l" t="t" r="r" b="b"/>
              <a:pathLst>
                <a:path w="2494279" h="316230">
                  <a:moveTo>
                    <a:pt x="0" y="316160"/>
                  </a:moveTo>
                  <a:lnTo>
                    <a:pt x="3490" y="269440"/>
                  </a:lnTo>
                  <a:lnTo>
                    <a:pt x="13628" y="224848"/>
                  </a:lnTo>
                  <a:lnTo>
                    <a:pt x="29917" y="182874"/>
                  </a:lnTo>
                  <a:lnTo>
                    <a:pt x="51858" y="144007"/>
                  </a:lnTo>
                  <a:lnTo>
                    <a:pt x="78954" y="108735"/>
                  </a:lnTo>
                  <a:lnTo>
                    <a:pt x="110707" y="77548"/>
                  </a:lnTo>
                  <a:lnTo>
                    <a:pt x="146618" y="50935"/>
                  </a:lnTo>
                  <a:lnTo>
                    <a:pt x="186190" y="29384"/>
                  </a:lnTo>
                  <a:lnTo>
                    <a:pt x="228925" y="13385"/>
                  </a:lnTo>
                  <a:lnTo>
                    <a:pt x="274325" y="3427"/>
                  </a:lnTo>
                  <a:lnTo>
                    <a:pt x="321892" y="0"/>
                  </a:lnTo>
                  <a:lnTo>
                    <a:pt x="2171952" y="0"/>
                  </a:lnTo>
                  <a:lnTo>
                    <a:pt x="2219519" y="3427"/>
                  </a:lnTo>
                  <a:lnTo>
                    <a:pt x="2264919" y="13385"/>
                  </a:lnTo>
                  <a:lnTo>
                    <a:pt x="2307654" y="29384"/>
                  </a:lnTo>
                  <a:lnTo>
                    <a:pt x="2347226" y="50935"/>
                  </a:lnTo>
                  <a:lnTo>
                    <a:pt x="2383137" y="77548"/>
                  </a:lnTo>
                  <a:lnTo>
                    <a:pt x="2414890" y="108735"/>
                  </a:lnTo>
                  <a:lnTo>
                    <a:pt x="2441986" y="144007"/>
                  </a:lnTo>
                  <a:lnTo>
                    <a:pt x="2463928" y="182874"/>
                  </a:lnTo>
                  <a:lnTo>
                    <a:pt x="2480216" y="224848"/>
                  </a:lnTo>
                  <a:lnTo>
                    <a:pt x="2490355" y="269440"/>
                  </a:lnTo>
                  <a:lnTo>
                    <a:pt x="2493845" y="316160"/>
                  </a:lnTo>
                </a:path>
              </a:pathLst>
            </a:custGeom>
            <a:ln w="254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685508" y="1928324"/>
              <a:ext cx="1635125" cy="591820"/>
            </a:xfrm>
            <a:custGeom>
              <a:avLst/>
              <a:gdLst/>
              <a:ahLst/>
              <a:cxnLst/>
              <a:rect l="l" t="t" r="r" b="b"/>
              <a:pathLst>
                <a:path w="1635125" h="591819">
                  <a:moveTo>
                    <a:pt x="1634933" y="0"/>
                  </a:moveTo>
                  <a:lnTo>
                    <a:pt x="0" y="0"/>
                  </a:lnTo>
                  <a:lnTo>
                    <a:pt x="0" y="591439"/>
                  </a:lnTo>
                  <a:lnTo>
                    <a:pt x="1634933" y="591439"/>
                  </a:lnTo>
                  <a:lnTo>
                    <a:pt x="1634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778969" y="1943522"/>
            <a:ext cx="1448435" cy="54102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 indent="192405">
              <a:lnSpc>
                <a:spcPts val="1900"/>
              </a:lnSpc>
              <a:spcBef>
                <a:spcPts val="380"/>
              </a:spcBef>
            </a:pPr>
            <a:r>
              <a:rPr dirty="0" sz="1800" spc="-10" b="1">
                <a:solidFill>
                  <a:srgbClr val="2E3334"/>
                </a:solidFill>
                <a:latin typeface="Arial"/>
                <a:cs typeface="Arial"/>
              </a:rPr>
              <a:t>MEDICAL PERSONNEL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59709" y="2561982"/>
            <a:ext cx="1933028" cy="2957766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1528433" y="1111528"/>
            <a:ext cx="9135110" cy="80327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TACTICAL</a:t>
            </a:r>
            <a:r>
              <a:rPr dirty="0" sz="1800" spc="-6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COMBAT</a:t>
            </a:r>
            <a:r>
              <a:rPr dirty="0" sz="1800" spc="-4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CASUALTY</a:t>
            </a:r>
            <a:r>
              <a:rPr dirty="0" sz="1800" spc="-6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CARE</a:t>
            </a:r>
            <a:r>
              <a:rPr dirty="0" sz="1800" spc="-3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(TCCC)</a:t>
            </a:r>
            <a:r>
              <a:rPr dirty="0" sz="1800" spc="-3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ROLE-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BASED</a:t>
            </a:r>
            <a:r>
              <a:rPr dirty="0" sz="1800" spc="-3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21928"/>
                </a:solidFill>
                <a:latin typeface="Arial"/>
                <a:cs typeface="Arial"/>
              </a:rPr>
              <a:t>TRAINING</a:t>
            </a:r>
            <a:r>
              <a:rPr dirty="0" sz="1800" spc="-3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21928"/>
                </a:solidFill>
                <a:latin typeface="Arial"/>
                <a:cs typeface="Arial"/>
              </a:rPr>
              <a:t>SPECTRUM</a:t>
            </a:r>
            <a:endParaRPr sz="1800">
              <a:latin typeface="Arial"/>
              <a:cs typeface="Arial"/>
            </a:endParaRPr>
          </a:p>
          <a:p>
            <a:pPr algn="ctr" marR="706755">
              <a:lnSpc>
                <a:spcPct val="100000"/>
              </a:lnSpc>
              <a:spcBef>
                <a:spcPts val="620"/>
              </a:spcBef>
            </a:pPr>
            <a:r>
              <a:rPr dirty="0" sz="2400" b="1">
                <a:latin typeface="Arial"/>
                <a:cs typeface="Arial"/>
              </a:rPr>
              <a:t>ROLE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555">
              <a:lnSpc>
                <a:spcPts val="1425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226" y="2865151"/>
            <a:ext cx="678624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FFFF"/>
                </a:solidFill>
              </a:rPr>
              <a:t>ANY</a:t>
            </a:r>
            <a:r>
              <a:rPr dirty="0" sz="6000" spc="-110">
                <a:solidFill>
                  <a:srgbClr val="FFFFFF"/>
                </a:solidFill>
              </a:rPr>
              <a:t> </a:t>
            </a:r>
            <a:r>
              <a:rPr dirty="0" sz="6000" spc="-10">
                <a:solidFill>
                  <a:srgbClr val="FFFFFF"/>
                </a:solidFill>
              </a:rPr>
              <a:t>QUESTIONS?</a:t>
            </a:r>
            <a:endParaRPr sz="6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314" y="1441706"/>
            <a:ext cx="1497388" cy="14351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824" y="1490729"/>
            <a:ext cx="2625206" cy="2356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3723" y="4348005"/>
            <a:ext cx="2514600" cy="18161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742" y="1413868"/>
            <a:ext cx="6021545" cy="484852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8728" rIns="0" bIns="0" rtlCol="0" vert="horz">
            <a:spAutoFit/>
          </a:bodyPr>
          <a:lstStyle/>
          <a:p>
            <a:pPr marL="150114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REFERENCES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70"/>
              </a:lnSpc>
              <a:spcBef>
                <a:spcPts val="100"/>
              </a:spcBef>
            </a:pPr>
            <a:r>
              <a:rPr dirty="0"/>
              <a:t>TCCC:</a:t>
            </a:r>
            <a:r>
              <a:rPr dirty="0" spc="-10"/>
              <a:t> Guidelines</a:t>
            </a:r>
          </a:p>
          <a:p>
            <a:pPr marL="12700">
              <a:lnSpc>
                <a:spcPts val="1870"/>
              </a:lnSpc>
            </a:pPr>
            <a:r>
              <a:rPr dirty="0" sz="1600" b="0">
                <a:latin typeface="Arial MT"/>
                <a:cs typeface="Arial MT"/>
              </a:rPr>
              <a:t>by</a:t>
            </a:r>
            <a:r>
              <a:rPr dirty="0" sz="1600" spc="-5" b="0">
                <a:latin typeface="Arial MT"/>
                <a:cs typeface="Arial MT"/>
              </a:rPr>
              <a:t> </a:t>
            </a:r>
            <a:r>
              <a:rPr dirty="0" sz="1600" spc="-10" b="0">
                <a:latin typeface="Arial MT"/>
                <a:cs typeface="Arial MT"/>
              </a:rPr>
              <a:t>JTS/CoTCCC</a:t>
            </a:r>
            <a:endParaRPr sz="1600">
              <a:latin typeface="Arial MT"/>
              <a:cs typeface="Arial MT"/>
            </a:endParaRPr>
          </a:p>
          <a:p>
            <a:pPr marL="12700" marR="2306955">
              <a:lnSpc>
                <a:spcPts val="1600"/>
              </a:lnSpc>
              <a:spcBef>
                <a:spcPts val="805"/>
              </a:spcBef>
            </a:pPr>
            <a:r>
              <a:rPr dirty="0" sz="1400"/>
              <a:t>Updated</a:t>
            </a:r>
            <a:r>
              <a:rPr dirty="0" sz="1400" spc="-15"/>
              <a:t> </a:t>
            </a:r>
            <a:r>
              <a:rPr dirty="0" sz="1400"/>
              <a:t>regularly</a:t>
            </a:r>
            <a:r>
              <a:rPr dirty="0" sz="1400" spc="-10"/>
              <a:t> </a:t>
            </a:r>
            <a:r>
              <a:rPr dirty="0" sz="1400"/>
              <a:t>–</a:t>
            </a:r>
            <a:r>
              <a:rPr dirty="0" sz="1400" spc="-5"/>
              <a:t> </a:t>
            </a:r>
            <a:r>
              <a:rPr dirty="0" sz="1400"/>
              <a:t>latest</a:t>
            </a:r>
            <a:r>
              <a:rPr dirty="0" sz="1400" spc="-15"/>
              <a:t> </a:t>
            </a:r>
            <a:r>
              <a:rPr dirty="0" sz="1400"/>
              <a:t>edition</a:t>
            </a:r>
            <a:r>
              <a:rPr dirty="0" sz="1400" spc="-10"/>
              <a:t> </a:t>
            </a:r>
            <a:r>
              <a:rPr dirty="0" sz="1400" spc="-20"/>
              <a:t>dated </a:t>
            </a:r>
            <a:r>
              <a:rPr dirty="0" sz="1400"/>
              <a:t>5 November </a:t>
            </a:r>
            <a:r>
              <a:rPr dirty="0" sz="1400" spc="-20"/>
              <a:t>2020</a:t>
            </a:r>
            <a:endParaRPr sz="1400"/>
          </a:p>
          <a:p>
            <a:pPr marL="12700" marR="787400">
              <a:lnSpc>
                <a:spcPts val="1600"/>
              </a:lnSpc>
            </a:pPr>
            <a:r>
              <a:rPr dirty="0" sz="1400" b="0">
                <a:latin typeface="Arial MT"/>
                <a:cs typeface="Arial MT"/>
              </a:rPr>
              <a:t>These</a:t>
            </a:r>
            <a:r>
              <a:rPr dirty="0" sz="1400" spc="-1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guidelines</a:t>
            </a:r>
            <a:r>
              <a:rPr dirty="0" sz="1400" spc="-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are</a:t>
            </a:r>
            <a:r>
              <a:rPr dirty="0" sz="1400" spc="-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the</a:t>
            </a:r>
            <a:r>
              <a:rPr dirty="0" sz="1400" spc="-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result</a:t>
            </a:r>
            <a:r>
              <a:rPr dirty="0" sz="1400" spc="-10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of</a:t>
            </a:r>
            <a:r>
              <a:rPr dirty="0" sz="1400" spc="-10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decisions</a:t>
            </a:r>
            <a:r>
              <a:rPr dirty="0" sz="1400" spc="-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made</a:t>
            </a:r>
            <a:r>
              <a:rPr dirty="0" sz="1400" spc="-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by </a:t>
            </a:r>
            <a:r>
              <a:rPr dirty="0" sz="1400" spc="-25" b="0">
                <a:latin typeface="Arial MT"/>
                <a:cs typeface="Arial MT"/>
              </a:rPr>
              <a:t>the </a:t>
            </a:r>
            <a:r>
              <a:rPr dirty="0" sz="1400" b="0">
                <a:latin typeface="Arial MT"/>
                <a:cs typeface="Arial MT"/>
              </a:rPr>
              <a:t>Committee</a:t>
            </a:r>
            <a:r>
              <a:rPr dirty="0" sz="1400" spc="-2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on</a:t>
            </a:r>
            <a:r>
              <a:rPr dirty="0" sz="1400" spc="-45" b="0">
                <a:latin typeface="Arial MT"/>
                <a:cs typeface="Arial MT"/>
              </a:rPr>
              <a:t> </a:t>
            </a:r>
            <a:r>
              <a:rPr dirty="0" sz="1400" spc="-10" b="0">
                <a:latin typeface="Arial MT"/>
                <a:cs typeface="Arial MT"/>
              </a:rPr>
              <a:t>Tactical</a:t>
            </a:r>
            <a:r>
              <a:rPr dirty="0" sz="1400" spc="-1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Combat</a:t>
            </a:r>
            <a:r>
              <a:rPr dirty="0" sz="1400" spc="-1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Casualty</a:t>
            </a:r>
            <a:r>
              <a:rPr dirty="0" sz="1400" spc="-1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Care</a:t>
            </a:r>
            <a:r>
              <a:rPr dirty="0" sz="1400" spc="-1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as</a:t>
            </a:r>
            <a:r>
              <a:rPr dirty="0" sz="1400" spc="-15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they</a:t>
            </a:r>
            <a:r>
              <a:rPr dirty="0" sz="1400" spc="-10" b="0">
                <a:latin typeface="Arial MT"/>
                <a:cs typeface="Arial MT"/>
              </a:rPr>
              <a:t> explore evidence-</a:t>
            </a:r>
            <a:r>
              <a:rPr dirty="0" sz="1400" b="0">
                <a:latin typeface="Arial MT"/>
                <a:cs typeface="Arial MT"/>
              </a:rPr>
              <a:t>based</a:t>
            </a:r>
            <a:r>
              <a:rPr dirty="0" sz="1400" spc="10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research</a:t>
            </a:r>
            <a:r>
              <a:rPr dirty="0" sz="1400" spc="10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regarding</a:t>
            </a:r>
            <a:r>
              <a:rPr dirty="0" sz="1400" spc="10" b="0">
                <a:latin typeface="Arial MT"/>
                <a:cs typeface="Arial MT"/>
              </a:rPr>
              <a:t> </a:t>
            </a:r>
            <a:r>
              <a:rPr dirty="0" sz="1400" b="0">
                <a:latin typeface="Arial MT"/>
                <a:cs typeface="Arial MT"/>
              </a:rPr>
              <a:t>best</a:t>
            </a:r>
            <a:r>
              <a:rPr dirty="0" sz="1400" spc="5" b="0">
                <a:latin typeface="Arial MT"/>
                <a:cs typeface="Arial MT"/>
              </a:rPr>
              <a:t> </a:t>
            </a:r>
            <a:r>
              <a:rPr dirty="0" sz="1400" spc="-10" b="0">
                <a:latin typeface="Arial MT"/>
                <a:cs typeface="Arial MT"/>
              </a:rPr>
              <a:t>practices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Arial MT"/>
              <a:cs typeface="Arial MT"/>
            </a:endParaRPr>
          </a:p>
          <a:p>
            <a:pPr marL="12700">
              <a:lnSpc>
                <a:spcPts val="2470"/>
              </a:lnSpc>
            </a:pPr>
            <a:r>
              <a:rPr dirty="0"/>
              <a:t>PHTLS:</a:t>
            </a:r>
            <a:r>
              <a:rPr dirty="0" spc="-30"/>
              <a:t> </a:t>
            </a:r>
            <a:r>
              <a:rPr dirty="0"/>
              <a:t>Military</a:t>
            </a:r>
            <a:r>
              <a:rPr dirty="0" spc="-10"/>
              <a:t> </a:t>
            </a:r>
            <a:r>
              <a:rPr dirty="0"/>
              <a:t>Edition,</a:t>
            </a:r>
            <a:r>
              <a:rPr dirty="0" spc="-15"/>
              <a:t> </a:t>
            </a:r>
            <a:r>
              <a:rPr dirty="0"/>
              <a:t>Chapter</a:t>
            </a:r>
            <a:r>
              <a:rPr dirty="0" spc="-10"/>
              <a:t> </a:t>
            </a:r>
            <a:r>
              <a:rPr dirty="0"/>
              <a:t>25,</a:t>
            </a:r>
            <a:r>
              <a:rPr dirty="0" spc="-15"/>
              <a:t> </a:t>
            </a:r>
            <a:r>
              <a:rPr dirty="0"/>
              <a:t>30,</a:t>
            </a:r>
            <a:r>
              <a:rPr dirty="0" spc="-15"/>
              <a:t> </a:t>
            </a:r>
            <a:r>
              <a:rPr dirty="0"/>
              <a:t>&amp;</a:t>
            </a:r>
            <a:r>
              <a:rPr dirty="0" spc="-10"/>
              <a:t> </a:t>
            </a:r>
            <a:r>
              <a:rPr dirty="0" spc="-25"/>
              <a:t>31</a:t>
            </a:r>
          </a:p>
          <a:p>
            <a:pPr marL="12700">
              <a:lnSpc>
                <a:spcPts val="1830"/>
              </a:lnSpc>
            </a:pPr>
            <a:r>
              <a:rPr dirty="0" sz="1600" b="0">
                <a:latin typeface="Arial MT"/>
                <a:cs typeface="Arial MT"/>
              </a:rPr>
              <a:t>by</a:t>
            </a:r>
            <a:r>
              <a:rPr dirty="0" sz="1600" spc="-5" b="0">
                <a:latin typeface="Arial MT"/>
                <a:cs typeface="Arial MT"/>
              </a:rPr>
              <a:t> </a:t>
            </a:r>
            <a:r>
              <a:rPr dirty="0" sz="1600" spc="-10" b="0">
                <a:latin typeface="Arial MT"/>
                <a:cs typeface="Arial MT"/>
              </a:rPr>
              <a:t>NAEMT</a:t>
            </a:r>
            <a:endParaRPr sz="1600">
              <a:latin typeface="Arial MT"/>
              <a:cs typeface="Arial MT"/>
            </a:endParaRPr>
          </a:p>
          <a:p>
            <a:pPr marL="12700" marR="2440940">
              <a:lnSpc>
                <a:spcPts val="1800"/>
              </a:lnSpc>
              <a:spcBef>
                <a:spcPts val="120"/>
              </a:spcBef>
            </a:pPr>
            <a:r>
              <a:rPr dirty="0" sz="1600"/>
              <a:t>Prehospital</a:t>
            </a:r>
            <a:r>
              <a:rPr dirty="0" sz="1600" spc="-65"/>
              <a:t> </a:t>
            </a:r>
            <a:r>
              <a:rPr dirty="0" sz="1600"/>
              <a:t>Trauma</a:t>
            </a:r>
            <a:r>
              <a:rPr dirty="0" sz="1600" spc="-45"/>
              <a:t> </a:t>
            </a:r>
            <a:r>
              <a:rPr dirty="0" sz="1600"/>
              <a:t>Life</a:t>
            </a:r>
            <a:r>
              <a:rPr dirty="0" sz="1600" spc="-45"/>
              <a:t> </a:t>
            </a:r>
            <a:r>
              <a:rPr dirty="0" sz="1600" spc="-10"/>
              <a:t>Support, </a:t>
            </a:r>
            <a:r>
              <a:rPr dirty="0" sz="1600"/>
              <a:t>Military</a:t>
            </a:r>
            <a:r>
              <a:rPr dirty="0" sz="1600" spc="-20"/>
              <a:t> </a:t>
            </a:r>
            <a:r>
              <a:rPr dirty="0" sz="1600"/>
              <a:t>Ninth</a:t>
            </a:r>
            <a:r>
              <a:rPr dirty="0" sz="1600" spc="-15"/>
              <a:t> </a:t>
            </a:r>
            <a:r>
              <a:rPr dirty="0" sz="1600" spc="-10"/>
              <a:t>Edition</a:t>
            </a:r>
            <a:endParaRPr sz="1600"/>
          </a:p>
        </p:txBody>
      </p:sp>
      <p:sp>
        <p:nvSpPr>
          <p:cNvPr id="8" name="object 8" descr=""/>
          <p:cNvSpPr/>
          <p:nvPr/>
        </p:nvSpPr>
        <p:spPr>
          <a:xfrm>
            <a:off x="3926616" y="4778405"/>
            <a:ext cx="969010" cy="305435"/>
          </a:xfrm>
          <a:custGeom>
            <a:avLst/>
            <a:gdLst/>
            <a:ahLst/>
            <a:cxnLst/>
            <a:rect l="l" t="t" r="r" b="b"/>
            <a:pathLst>
              <a:path w="969010" h="305435">
                <a:moveTo>
                  <a:pt x="16690" y="0"/>
                </a:moveTo>
                <a:lnTo>
                  <a:pt x="0" y="238686"/>
                </a:lnTo>
                <a:lnTo>
                  <a:pt x="951788" y="305241"/>
                </a:lnTo>
                <a:lnTo>
                  <a:pt x="968479" y="66554"/>
                </a:lnTo>
                <a:lnTo>
                  <a:pt x="166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 rot="180000">
            <a:off x="4075945" y="4863989"/>
            <a:ext cx="6700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baseline="5050" sz="165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baseline="2525" sz="1650" b="1">
                <a:solidFill>
                  <a:srgbClr val="FFFFFF"/>
                </a:solidFill>
                <a:latin typeface="Arial"/>
                <a:cs typeface="Arial"/>
              </a:rPr>
              <a:t>OV</a:t>
            </a:r>
            <a:r>
              <a:rPr dirty="0" baseline="2525" sz="1650" spc="-12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525" sz="1650" spc="-3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020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05" y="284892"/>
            <a:ext cx="301815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9A908F"/>
                </a:solidFill>
              </a:rPr>
              <a:t>Module</a:t>
            </a:r>
            <a:r>
              <a:rPr dirty="0" sz="2000" spc="-20">
                <a:solidFill>
                  <a:srgbClr val="9A908F"/>
                </a:solidFill>
              </a:rPr>
              <a:t> </a:t>
            </a:r>
            <a:r>
              <a:rPr dirty="0" sz="2000">
                <a:solidFill>
                  <a:srgbClr val="9A908F"/>
                </a:solidFill>
              </a:rPr>
              <a:t>13:</a:t>
            </a:r>
            <a:r>
              <a:rPr dirty="0" sz="2000" spc="-10">
                <a:solidFill>
                  <a:srgbClr val="9A908F"/>
                </a:solidFill>
              </a:rPr>
              <a:t> </a:t>
            </a:r>
            <a:r>
              <a:rPr dirty="0" sz="2000">
                <a:solidFill>
                  <a:srgbClr val="9A908F"/>
                </a:solidFill>
              </a:rPr>
              <a:t>Head</a:t>
            </a:r>
            <a:r>
              <a:rPr dirty="0" sz="2000" spc="-10">
                <a:solidFill>
                  <a:srgbClr val="9A908F"/>
                </a:solidFill>
              </a:rPr>
              <a:t> Injuries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865322" y="833083"/>
            <a:ext cx="65195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505050"/>
                </a:solidFill>
                <a:latin typeface="Arial"/>
                <a:cs typeface="Arial"/>
              </a:rPr>
              <a:t>1</a:t>
            </a:r>
            <a:r>
              <a:rPr dirty="0" sz="2800" spc="-20" b="1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05050"/>
                </a:solidFill>
                <a:latin typeface="Arial"/>
                <a:cs typeface="Arial"/>
              </a:rPr>
              <a:t>x</a:t>
            </a:r>
            <a:r>
              <a:rPr dirty="0" sz="2800" spc="-15" b="1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21928"/>
                </a:solidFill>
                <a:latin typeface="Arial"/>
                <a:cs typeface="Arial"/>
              </a:rPr>
              <a:t>TERMINAL</a:t>
            </a:r>
            <a:r>
              <a:rPr dirty="0" sz="2800" spc="-6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21928"/>
                </a:solidFill>
                <a:latin typeface="Arial"/>
                <a:cs typeface="Arial"/>
              </a:rPr>
              <a:t>LEARNING</a:t>
            </a:r>
            <a:r>
              <a:rPr dirty="0" sz="2800" spc="-10" b="1">
                <a:solidFill>
                  <a:srgbClr val="921928"/>
                </a:solidFill>
                <a:latin typeface="Arial"/>
                <a:cs typeface="Arial"/>
              </a:rPr>
              <a:t> OBJECTIVE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4244" y="6274158"/>
            <a:ext cx="183080" cy="18308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634650" y="5513390"/>
            <a:ext cx="6980555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505050"/>
                </a:solidFill>
                <a:latin typeface="Arial"/>
                <a:cs typeface="Arial"/>
              </a:rPr>
              <a:t>05</a:t>
            </a:r>
            <a:r>
              <a:rPr dirty="0" sz="2800" spc="-20" b="1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505050"/>
                </a:solidFill>
                <a:latin typeface="Arial"/>
                <a:cs typeface="Arial"/>
              </a:rPr>
              <a:t>x</a:t>
            </a:r>
            <a:r>
              <a:rPr dirty="0" sz="2800" spc="-10" b="1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21928"/>
                </a:solidFill>
                <a:latin typeface="Arial"/>
                <a:cs typeface="Arial"/>
              </a:rPr>
              <a:t>ENABLING</a:t>
            </a:r>
            <a:r>
              <a:rPr dirty="0" sz="2800" spc="-1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21928"/>
                </a:solidFill>
                <a:latin typeface="Arial"/>
                <a:cs typeface="Arial"/>
              </a:rPr>
              <a:t>LEARNING</a:t>
            </a:r>
            <a:r>
              <a:rPr dirty="0" sz="2800" spc="-10" b="1">
                <a:solidFill>
                  <a:srgbClr val="921928"/>
                </a:solidFill>
                <a:latin typeface="Arial"/>
                <a:cs typeface="Arial"/>
              </a:rPr>
              <a:t> OBJECTIVES</a:t>
            </a:r>
            <a:endParaRPr sz="2800">
              <a:latin typeface="Arial"/>
              <a:cs typeface="Arial"/>
            </a:endParaRPr>
          </a:p>
          <a:p>
            <a:pPr algn="ctr" marR="291465">
              <a:lnSpc>
                <a:spcPct val="100000"/>
              </a:lnSpc>
              <a:spcBef>
                <a:spcPts val="2255"/>
              </a:spcBef>
            </a:pP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=</a:t>
            </a:r>
            <a:r>
              <a:rPr dirty="0" sz="1400" spc="-5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3334"/>
                </a:solidFill>
                <a:latin typeface="Arial MT"/>
                <a:cs typeface="Arial MT"/>
              </a:rPr>
              <a:t>Cognitive </a:t>
            </a:r>
            <a:r>
              <a:rPr dirty="0" sz="1400" spc="-20">
                <a:solidFill>
                  <a:srgbClr val="2E3334"/>
                </a:solidFill>
                <a:latin typeface="Arial MT"/>
                <a:cs typeface="Arial MT"/>
              </a:rPr>
              <a:t>ELOs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293447" y="1475579"/>
            <a:ext cx="9663430" cy="3872865"/>
            <a:chOff x="1293447" y="1475579"/>
            <a:chExt cx="9663430" cy="3872865"/>
          </a:xfrm>
        </p:grpSpPr>
        <p:sp>
          <p:nvSpPr>
            <p:cNvPr id="9" name="object 9" descr=""/>
            <p:cNvSpPr/>
            <p:nvPr/>
          </p:nvSpPr>
          <p:spPr>
            <a:xfrm>
              <a:off x="1307735" y="1489867"/>
              <a:ext cx="9634855" cy="3844290"/>
            </a:xfrm>
            <a:custGeom>
              <a:avLst/>
              <a:gdLst/>
              <a:ahLst/>
              <a:cxnLst/>
              <a:rect l="l" t="t" r="r" b="b"/>
              <a:pathLst>
                <a:path w="9634855" h="3844290">
                  <a:moveTo>
                    <a:pt x="122820" y="0"/>
                  </a:moveTo>
                  <a:lnTo>
                    <a:pt x="9511619" y="0"/>
                  </a:lnTo>
                  <a:lnTo>
                    <a:pt x="9559426" y="9651"/>
                  </a:lnTo>
                  <a:lnTo>
                    <a:pt x="9598466" y="35973"/>
                  </a:lnTo>
                  <a:lnTo>
                    <a:pt x="9624787" y="75012"/>
                  </a:lnTo>
                  <a:lnTo>
                    <a:pt x="9634439" y="122820"/>
                  </a:lnTo>
                  <a:lnTo>
                    <a:pt x="9634439" y="3721313"/>
                  </a:lnTo>
                  <a:lnTo>
                    <a:pt x="9624787" y="3769120"/>
                  </a:lnTo>
                  <a:lnTo>
                    <a:pt x="9598466" y="3808160"/>
                  </a:lnTo>
                  <a:lnTo>
                    <a:pt x="9559426" y="3834481"/>
                  </a:lnTo>
                  <a:lnTo>
                    <a:pt x="9511619" y="3844133"/>
                  </a:lnTo>
                  <a:lnTo>
                    <a:pt x="122820" y="3844133"/>
                  </a:lnTo>
                  <a:lnTo>
                    <a:pt x="75012" y="3834481"/>
                  </a:lnTo>
                  <a:lnTo>
                    <a:pt x="35973" y="3808160"/>
                  </a:lnTo>
                  <a:lnTo>
                    <a:pt x="9651" y="3769120"/>
                  </a:lnTo>
                  <a:lnTo>
                    <a:pt x="0" y="3721313"/>
                  </a:lnTo>
                  <a:lnTo>
                    <a:pt x="0" y="122820"/>
                  </a:lnTo>
                  <a:lnTo>
                    <a:pt x="9651" y="75012"/>
                  </a:lnTo>
                  <a:lnTo>
                    <a:pt x="35973" y="35973"/>
                  </a:lnTo>
                  <a:lnTo>
                    <a:pt x="75012" y="9651"/>
                  </a:lnTo>
                  <a:lnTo>
                    <a:pt x="122820" y="0"/>
                  </a:lnTo>
                  <a:close/>
                </a:path>
              </a:pathLst>
            </a:custGeom>
            <a:ln w="28575">
              <a:solidFill>
                <a:srgbClr val="D8D9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90278" y="2044959"/>
              <a:ext cx="8970645" cy="0"/>
            </a:xfrm>
            <a:custGeom>
              <a:avLst/>
              <a:gdLst/>
              <a:ahLst/>
              <a:cxnLst/>
              <a:rect l="l" t="t" r="r" b="b"/>
              <a:pathLst>
                <a:path w="8970645" h="0">
                  <a:moveTo>
                    <a:pt x="0" y="0"/>
                  </a:moveTo>
                  <a:lnTo>
                    <a:pt x="8970539" y="0"/>
                  </a:lnTo>
                </a:path>
              </a:pathLst>
            </a:custGeom>
            <a:ln w="28575">
              <a:solidFill>
                <a:srgbClr val="8A8C8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9215" y="2742867"/>
              <a:ext cx="183080" cy="1830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6512" y="3166380"/>
              <a:ext cx="183080" cy="18308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6512" y="4441764"/>
              <a:ext cx="183080" cy="18308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6512" y="3811577"/>
              <a:ext cx="183080" cy="18308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9215" y="2337413"/>
              <a:ext cx="183080" cy="183080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575922" y="1675827"/>
            <a:ext cx="8552815" cy="285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0530" indent="-417830">
              <a:lnSpc>
                <a:spcPct val="100000"/>
              </a:lnSpc>
              <a:spcBef>
                <a:spcPts val="100"/>
              </a:spcBef>
              <a:buClr>
                <a:srgbClr val="921928"/>
              </a:buClr>
              <a:buAutoNum type="arabicPlain" startAt="16"/>
              <a:tabLst>
                <a:tab pos="430530" algn="l"/>
              </a:tabLst>
            </a:pPr>
            <a:r>
              <a:rPr dirty="0" sz="1800" b="1">
                <a:latin typeface="Arial"/>
                <a:cs typeface="Arial"/>
              </a:rPr>
              <a:t>Identify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head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injury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iaw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TCCC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Guidelines.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21928"/>
              </a:buClr>
              <a:buFont typeface="Arial"/>
              <a:buAutoNum type="arabicPlain" startAt="16"/>
            </a:pPr>
            <a:endParaRPr sz="2250">
              <a:latin typeface="Arial"/>
              <a:cs typeface="Arial"/>
            </a:endParaRPr>
          </a:p>
          <a:p>
            <a:pPr lvl="1" marL="794385" indent="-494665">
              <a:lnSpc>
                <a:spcPct val="100000"/>
              </a:lnSpc>
              <a:buFont typeface="Arial"/>
              <a:buAutoNum type="arabicPeriod"/>
              <a:tabLst>
                <a:tab pos="794385" algn="l"/>
              </a:tabLst>
            </a:pPr>
            <a:r>
              <a:rPr dirty="0" sz="1600">
                <a:latin typeface="Arial MT"/>
                <a:cs typeface="Arial MT"/>
              </a:rPr>
              <a:t>Identify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external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forces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that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can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cause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head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injury.</a:t>
            </a:r>
            <a:endParaRPr sz="1600">
              <a:latin typeface="Arial MT"/>
              <a:cs typeface="Arial MT"/>
            </a:endParaRPr>
          </a:p>
          <a:p>
            <a:pPr lvl="1" marL="794385" indent="-494665">
              <a:lnSpc>
                <a:spcPct val="100000"/>
              </a:lnSpc>
              <a:spcBef>
                <a:spcPts val="1080"/>
              </a:spcBef>
              <a:buFont typeface="Arial"/>
              <a:buAutoNum type="arabicPeriod"/>
              <a:tabLst>
                <a:tab pos="794385" algn="l"/>
              </a:tabLst>
            </a:pPr>
            <a:r>
              <a:rPr dirty="0" sz="1600">
                <a:latin typeface="Arial MT"/>
                <a:cs typeface="Arial MT"/>
              </a:rPr>
              <a:t>Identify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signs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and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symptoms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of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head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injury</a:t>
            </a:r>
            <a:endParaRPr sz="1600">
              <a:latin typeface="Arial MT"/>
              <a:cs typeface="Arial MT"/>
            </a:endParaRPr>
          </a:p>
          <a:p>
            <a:pPr lvl="1" marL="794385" marR="690880" indent="-494665">
              <a:lnSpc>
                <a:spcPts val="1800"/>
              </a:lnSpc>
              <a:spcBef>
                <a:spcPts val="1240"/>
              </a:spcBef>
              <a:buFont typeface="Arial"/>
              <a:buAutoNum type="arabicPeriod"/>
              <a:tabLst>
                <a:tab pos="795655" algn="l"/>
              </a:tabLst>
            </a:pPr>
            <a:r>
              <a:rPr dirty="0" sz="1600">
                <a:latin typeface="Arial MT"/>
                <a:cs typeface="Arial MT"/>
              </a:rPr>
              <a:t>Identify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the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indications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for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performing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Military</a:t>
            </a:r>
            <a:r>
              <a:rPr dirty="0" sz="1600" spc="-10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Acute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Concussion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Evaluation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 spc="-50">
                <a:latin typeface="Arial MT"/>
                <a:cs typeface="Arial MT"/>
              </a:rPr>
              <a:t>2 </a:t>
            </a:r>
            <a:r>
              <a:rPr dirty="0" sz="1600" spc="-50">
                <a:latin typeface="Arial MT"/>
                <a:cs typeface="Arial MT"/>
              </a:rPr>
              <a:t>	</a:t>
            </a:r>
            <a:r>
              <a:rPr dirty="0" sz="1600">
                <a:latin typeface="Arial MT"/>
                <a:cs typeface="Arial MT"/>
              </a:rPr>
              <a:t>(MACE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2)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for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casualty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with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suspected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head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injury.</a:t>
            </a:r>
            <a:endParaRPr sz="1600">
              <a:latin typeface="Arial MT"/>
              <a:cs typeface="Arial MT"/>
            </a:endParaRPr>
          </a:p>
          <a:p>
            <a:pPr lvl="1" marL="794385" marR="361950" indent="-494665">
              <a:lnSpc>
                <a:spcPts val="1800"/>
              </a:lnSpc>
              <a:spcBef>
                <a:spcPts val="1200"/>
              </a:spcBef>
              <a:buFont typeface="Arial"/>
              <a:buAutoNum type="arabicPeriod"/>
              <a:tabLst>
                <a:tab pos="795655" algn="l"/>
              </a:tabLst>
            </a:pPr>
            <a:r>
              <a:rPr dirty="0" sz="1600">
                <a:latin typeface="Arial MT"/>
                <a:cs typeface="Arial MT"/>
              </a:rPr>
              <a:t>Identify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the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progressive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strategies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and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constraints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for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management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of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suspected </a:t>
            </a:r>
            <a:r>
              <a:rPr dirty="0" sz="1600" spc="-10">
                <a:latin typeface="Arial MT"/>
                <a:cs typeface="Arial MT"/>
              </a:rPr>
              <a:t>	</a:t>
            </a:r>
            <a:r>
              <a:rPr dirty="0" sz="1600">
                <a:latin typeface="Arial MT"/>
                <a:cs typeface="Arial MT"/>
              </a:rPr>
              <a:t>head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injury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 spc="-20">
                <a:latin typeface="Arial MT"/>
                <a:cs typeface="Arial MT"/>
              </a:rPr>
              <a:t>Tactical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Field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 spc="-20">
                <a:latin typeface="Arial MT"/>
                <a:cs typeface="Arial MT"/>
              </a:rPr>
              <a:t>Care.</a:t>
            </a:r>
            <a:endParaRPr sz="1600">
              <a:latin typeface="Arial MT"/>
              <a:cs typeface="Arial MT"/>
            </a:endParaRPr>
          </a:p>
          <a:p>
            <a:pPr lvl="1" marL="794385" indent="-494665">
              <a:lnSpc>
                <a:spcPct val="100000"/>
              </a:lnSpc>
              <a:spcBef>
                <a:spcPts val="1040"/>
              </a:spcBef>
              <a:buFont typeface="Arial"/>
              <a:buAutoNum type="arabicPeriod"/>
              <a:tabLst>
                <a:tab pos="794385" algn="l"/>
              </a:tabLst>
            </a:pPr>
            <a:r>
              <a:rPr dirty="0" sz="1600">
                <a:latin typeface="Arial MT"/>
                <a:cs typeface="Arial MT"/>
              </a:rPr>
              <a:t>Identify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the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signs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an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symptoms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of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impending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cerebral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herniation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 spc="-20">
                <a:latin typeface="Arial MT"/>
                <a:cs typeface="Arial MT"/>
              </a:rPr>
              <a:t>Tactical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Field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Care.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555">
              <a:lnSpc>
                <a:spcPts val="1425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0894" y="943023"/>
            <a:ext cx="63906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F2F2F2"/>
                </a:solidFill>
              </a:rPr>
              <a:t>Three</a:t>
            </a:r>
            <a:r>
              <a:rPr dirty="0" sz="4400" spc="-5">
                <a:solidFill>
                  <a:srgbClr val="F2F2F2"/>
                </a:solidFill>
              </a:rPr>
              <a:t> </a:t>
            </a:r>
            <a:r>
              <a:rPr dirty="0" u="sng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PHASES</a:t>
            </a:r>
            <a:r>
              <a:rPr dirty="0" sz="4400" spc="-1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of</a:t>
            </a:r>
            <a:r>
              <a:rPr dirty="0" sz="4400" spc="-15">
                <a:solidFill>
                  <a:srgbClr val="FFFFFF"/>
                </a:solidFill>
              </a:rPr>
              <a:t> </a:t>
            </a:r>
            <a:r>
              <a:rPr dirty="0" sz="4400" spc="-20">
                <a:solidFill>
                  <a:srgbClr val="FFFFFF"/>
                </a:solidFill>
              </a:rPr>
              <a:t>TCCC</a:t>
            </a:r>
            <a:endParaRPr sz="4400"/>
          </a:p>
        </p:txBody>
      </p:sp>
      <p:sp>
        <p:nvSpPr>
          <p:cNvPr id="6" name="object 6" descr=""/>
          <p:cNvSpPr/>
          <p:nvPr/>
        </p:nvSpPr>
        <p:spPr>
          <a:xfrm>
            <a:off x="287649" y="2511379"/>
            <a:ext cx="664210" cy="664210"/>
          </a:xfrm>
          <a:custGeom>
            <a:avLst/>
            <a:gdLst/>
            <a:ahLst/>
            <a:cxnLst/>
            <a:rect l="l" t="t" r="r" b="b"/>
            <a:pathLst>
              <a:path w="664210" h="664210">
                <a:moveTo>
                  <a:pt x="355049" y="0"/>
                </a:moveTo>
                <a:lnTo>
                  <a:pt x="308643" y="0"/>
                </a:lnTo>
                <a:lnTo>
                  <a:pt x="262601" y="6441"/>
                </a:lnTo>
                <a:lnTo>
                  <a:pt x="217651" y="19325"/>
                </a:lnTo>
                <a:lnTo>
                  <a:pt x="174520" y="38650"/>
                </a:lnTo>
                <a:lnTo>
                  <a:pt x="133935" y="64417"/>
                </a:lnTo>
                <a:lnTo>
                  <a:pt x="96626" y="96626"/>
                </a:lnTo>
                <a:lnTo>
                  <a:pt x="64417" y="133936"/>
                </a:lnTo>
                <a:lnTo>
                  <a:pt x="38650" y="174520"/>
                </a:lnTo>
                <a:lnTo>
                  <a:pt x="19325" y="217651"/>
                </a:lnTo>
                <a:lnTo>
                  <a:pt x="6441" y="262602"/>
                </a:lnTo>
                <a:lnTo>
                  <a:pt x="0" y="308644"/>
                </a:lnTo>
                <a:lnTo>
                  <a:pt x="0" y="355049"/>
                </a:lnTo>
                <a:lnTo>
                  <a:pt x="6441" y="401091"/>
                </a:lnTo>
                <a:lnTo>
                  <a:pt x="19325" y="446042"/>
                </a:lnTo>
                <a:lnTo>
                  <a:pt x="38650" y="489173"/>
                </a:lnTo>
                <a:lnTo>
                  <a:pt x="64417" y="529758"/>
                </a:lnTo>
                <a:lnTo>
                  <a:pt x="96626" y="567067"/>
                </a:lnTo>
                <a:lnTo>
                  <a:pt x="133935" y="599276"/>
                </a:lnTo>
                <a:lnTo>
                  <a:pt x="174520" y="625043"/>
                </a:lnTo>
                <a:lnTo>
                  <a:pt x="217651" y="644368"/>
                </a:lnTo>
                <a:lnTo>
                  <a:pt x="262601" y="657252"/>
                </a:lnTo>
                <a:lnTo>
                  <a:pt x="308643" y="663693"/>
                </a:lnTo>
                <a:lnTo>
                  <a:pt x="355049" y="663693"/>
                </a:lnTo>
                <a:lnTo>
                  <a:pt x="401091" y="657252"/>
                </a:lnTo>
                <a:lnTo>
                  <a:pt x="446042" y="644368"/>
                </a:lnTo>
                <a:lnTo>
                  <a:pt x="489173" y="625043"/>
                </a:lnTo>
                <a:lnTo>
                  <a:pt x="529757" y="599276"/>
                </a:lnTo>
                <a:lnTo>
                  <a:pt x="567067" y="567067"/>
                </a:lnTo>
                <a:lnTo>
                  <a:pt x="599276" y="529758"/>
                </a:lnTo>
                <a:lnTo>
                  <a:pt x="625043" y="489173"/>
                </a:lnTo>
                <a:lnTo>
                  <a:pt x="644368" y="446042"/>
                </a:lnTo>
                <a:lnTo>
                  <a:pt x="657251" y="401091"/>
                </a:lnTo>
                <a:lnTo>
                  <a:pt x="663693" y="355049"/>
                </a:lnTo>
                <a:lnTo>
                  <a:pt x="663693" y="308644"/>
                </a:lnTo>
                <a:lnTo>
                  <a:pt x="657251" y="262602"/>
                </a:lnTo>
                <a:lnTo>
                  <a:pt x="644368" y="217651"/>
                </a:lnTo>
                <a:lnTo>
                  <a:pt x="625043" y="174520"/>
                </a:lnTo>
                <a:lnTo>
                  <a:pt x="599276" y="133936"/>
                </a:lnTo>
                <a:lnTo>
                  <a:pt x="567067" y="96626"/>
                </a:lnTo>
                <a:lnTo>
                  <a:pt x="529757" y="64417"/>
                </a:lnTo>
                <a:lnTo>
                  <a:pt x="489173" y="38650"/>
                </a:lnTo>
                <a:lnTo>
                  <a:pt x="446042" y="19325"/>
                </a:lnTo>
                <a:lnTo>
                  <a:pt x="401091" y="6441"/>
                </a:lnTo>
                <a:lnTo>
                  <a:pt x="355049" y="0"/>
                </a:lnTo>
                <a:close/>
              </a:path>
            </a:pathLst>
          </a:custGeom>
          <a:solidFill>
            <a:srgbClr val="8A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71262" y="2584066"/>
            <a:ext cx="2965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1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03810" y="2461204"/>
            <a:ext cx="2734945" cy="136207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 marR="5080">
              <a:lnSpc>
                <a:spcPts val="3340"/>
              </a:lnSpc>
              <a:spcBef>
                <a:spcPts val="62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 (CUF)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315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THREAT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048545" y="4072808"/>
            <a:ext cx="2943225" cy="720090"/>
          </a:xfrm>
          <a:custGeom>
            <a:avLst/>
            <a:gdLst/>
            <a:ahLst/>
            <a:cxnLst/>
            <a:rect l="l" t="t" r="r" b="b"/>
            <a:pathLst>
              <a:path w="2943225" h="720089">
                <a:moveTo>
                  <a:pt x="2582607" y="0"/>
                </a:moveTo>
                <a:lnTo>
                  <a:pt x="360000" y="0"/>
                </a:lnTo>
                <a:lnTo>
                  <a:pt x="311150" y="3286"/>
                </a:lnTo>
                <a:lnTo>
                  <a:pt x="264298" y="12859"/>
                </a:lnTo>
                <a:lnTo>
                  <a:pt x="219872" y="28290"/>
                </a:lnTo>
                <a:lnTo>
                  <a:pt x="178301" y="49150"/>
                </a:lnTo>
                <a:lnTo>
                  <a:pt x="140015" y="75010"/>
                </a:lnTo>
                <a:lnTo>
                  <a:pt x="105441" y="105441"/>
                </a:lnTo>
                <a:lnTo>
                  <a:pt x="75010" y="140015"/>
                </a:lnTo>
                <a:lnTo>
                  <a:pt x="49150" y="178301"/>
                </a:lnTo>
                <a:lnTo>
                  <a:pt x="28290" y="219872"/>
                </a:lnTo>
                <a:lnTo>
                  <a:pt x="12859" y="264298"/>
                </a:lnTo>
                <a:lnTo>
                  <a:pt x="3286" y="311150"/>
                </a:lnTo>
                <a:lnTo>
                  <a:pt x="0" y="360000"/>
                </a:lnTo>
                <a:lnTo>
                  <a:pt x="3286" y="408850"/>
                </a:lnTo>
                <a:lnTo>
                  <a:pt x="12859" y="455702"/>
                </a:lnTo>
                <a:lnTo>
                  <a:pt x="28290" y="500128"/>
                </a:lnTo>
                <a:lnTo>
                  <a:pt x="49150" y="541699"/>
                </a:lnTo>
                <a:lnTo>
                  <a:pt x="75010" y="579985"/>
                </a:lnTo>
                <a:lnTo>
                  <a:pt x="105441" y="614558"/>
                </a:lnTo>
                <a:lnTo>
                  <a:pt x="140015" y="644989"/>
                </a:lnTo>
                <a:lnTo>
                  <a:pt x="178301" y="670849"/>
                </a:lnTo>
                <a:lnTo>
                  <a:pt x="219872" y="691709"/>
                </a:lnTo>
                <a:lnTo>
                  <a:pt x="264298" y="707140"/>
                </a:lnTo>
                <a:lnTo>
                  <a:pt x="311150" y="716713"/>
                </a:lnTo>
                <a:lnTo>
                  <a:pt x="360000" y="719999"/>
                </a:lnTo>
                <a:lnTo>
                  <a:pt x="2582607" y="719999"/>
                </a:lnTo>
                <a:lnTo>
                  <a:pt x="2631457" y="716713"/>
                </a:lnTo>
                <a:lnTo>
                  <a:pt x="2678309" y="707140"/>
                </a:lnTo>
                <a:lnTo>
                  <a:pt x="2722735" y="691709"/>
                </a:lnTo>
                <a:lnTo>
                  <a:pt x="2764306" y="670849"/>
                </a:lnTo>
                <a:lnTo>
                  <a:pt x="2802592" y="644989"/>
                </a:lnTo>
                <a:lnTo>
                  <a:pt x="2837165" y="614558"/>
                </a:lnTo>
                <a:lnTo>
                  <a:pt x="2867596" y="579985"/>
                </a:lnTo>
                <a:lnTo>
                  <a:pt x="2893457" y="541699"/>
                </a:lnTo>
                <a:lnTo>
                  <a:pt x="2914317" y="500128"/>
                </a:lnTo>
                <a:lnTo>
                  <a:pt x="2929748" y="455702"/>
                </a:lnTo>
                <a:lnTo>
                  <a:pt x="2939321" y="408850"/>
                </a:lnTo>
                <a:lnTo>
                  <a:pt x="2942607" y="360000"/>
                </a:lnTo>
                <a:lnTo>
                  <a:pt x="2939321" y="311150"/>
                </a:lnTo>
                <a:lnTo>
                  <a:pt x="2929748" y="264298"/>
                </a:lnTo>
                <a:lnTo>
                  <a:pt x="2914317" y="219872"/>
                </a:lnTo>
                <a:lnTo>
                  <a:pt x="2893457" y="178301"/>
                </a:lnTo>
                <a:lnTo>
                  <a:pt x="2867596" y="140015"/>
                </a:lnTo>
                <a:lnTo>
                  <a:pt x="2837165" y="105441"/>
                </a:lnTo>
                <a:lnTo>
                  <a:pt x="2802592" y="75010"/>
                </a:lnTo>
                <a:lnTo>
                  <a:pt x="2764306" y="49150"/>
                </a:lnTo>
                <a:lnTo>
                  <a:pt x="2722735" y="28290"/>
                </a:lnTo>
                <a:lnTo>
                  <a:pt x="2678309" y="12859"/>
                </a:lnTo>
                <a:lnTo>
                  <a:pt x="2631457" y="3286"/>
                </a:lnTo>
                <a:lnTo>
                  <a:pt x="258260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127285" y="2481103"/>
            <a:ext cx="2506345" cy="218757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 marR="46990">
              <a:lnSpc>
                <a:spcPts val="3340"/>
              </a:lnSpc>
              <a:spcBef>
                <a:spcPts val="625"/>
              </a:spcBef>
            </a:pP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TACTICAL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(TFC)</a:t>
            </a:r>
            <a:endParaRPr sz="3200">
              <a:latin typeface="Arial"/>
              <a:cs typeface="Arial"/>
            </a:endParaRPr>
          </a:p>
          <a:p>
            <a:pPr marL="353695" marR="5080" indent="-62230">
              <a:lnSpc>
                <a:spcPts val="1800"/>
              </a:lnSpc>
              <a:spcBef>
                <a:spcPts val="2915"/>
              </a:spcBef>
            </a:pPr>
            <a:r>
              <a:rPr dirty="0" sz="1600" b="1">
                <a:latin typeface="Arial"/>
                <a:cs typeface="Arial"/>
              </a:rPr>
              <a:t>WORK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UNDER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COVER </a:t>
            </a:r>
            <a:r>
              <a:rPr dirty="0" sz="1600" b="1">
                <a:latin typeface="Arial"/>
                <a:cs typeface="Arial"/>
              </a:rPr>
              <a:t>AND </a:t>
            </a:r>
            <a:r>
              <a:rPr dirty="0" sz="1600" spc="-10" b="1">
                <a:latin typeface="Arial"/>
                <a:cs typeface="Arial"/>
              </a:rPr>
              <a:t>CONCEALMENT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041224" y="2461204"/>
            <a:ext cx="2652395" cy="178625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 marR="5080">
              <a:lnSpc>
                <a:spcPts val="3340"/>
              </a:lnSpc>
              <a:spcBef>
                <a:spcPts val="625"/>
              </a:spcBef>
            </a:pP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TACTICAL </a:t>
            </a:r>
            <a:r>
              <a:rPr dirty="0" sz="3200" spc="-60" b="1">
                <a:solidFill>
                  <a:srgbClr val="FFFFFF"/>
                </a:solidFill>
                <a:latin typeface="Arial"/>
                <a:cs typeface="Arial"/>
              </a:rPr>
              <a:t>EVACUATION 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(TACEVAC)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616667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61666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16667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61666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16667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616667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124246" y="4084679"/>
            <a:ext cx="2943860" cy="720090"/>
          </a:xfrm>
          <a:custGeom>
            <a:avLst/>
            <a:gdLst/>
            <a:ahLst/>
            <a:cxnLst/>
            <a:rect l="l" t="t" r="r" b="b"/>
            <a:pathLst>
              <a:path w="2943860" h="720089">
                <a:moveTo>
                  <a:pt x="2583431" y="0"/>
                </a:moveTo>
                <a:lnTo>
                  <a:pt x="360000" y="0"/>
                </a:lnTo>
                <a:lnTo>
                  <a:pt x="311150" y="3286"/>
                </a:lnTo>
                <a:lnTo>
                  <a:pt x="264297" y="12859"/>
                </a:lnTo>
                <a:lnTo>
                  <a:pt x="219871" y="28290"/>
                </a:lnTo>
                <a:lnTo>
                  <a:pt x="178300" y="49150"/>
                </a:lnTo>
                <a:lnTo>
                  <a:pt x="140014" y="75010"/>
                </a:lnTo>
                <a:lnTo>
                  <a:pt x="105441" y="105441"/>
                </a:lnTo>
                <a:lnTo>
                  <a:pt x="75010" y="140014"/>
                </a:lnTo>
                <a:lnTo>
                  <a:pt x="49150" y="178300"/>
                </a:lnTo>
                <a:lnTo>
                  <a:pt x="28290" y="219871"/>
                </a:lnTo>
                <a:lnTo>
                  <a:pt x="12859" y="264297"/>
                </a:lnTo>
                <a:lnTo>
                  <a:pt x="3286" y="311149"/>
                </a:lnTo>
                <a:lnTo>
                  <a:pt x="0" y="359999"/>
                </a:lnTo>
                <a:lnTo>
                  <a:pt x="3286" y="408849"/>
                </a:lnTo>
                <a:lnTo>
                  <a:pt x="12859" y="455701"/>
                </a:lnTo>
                <a:lnTo>
                  <a:pt x="28290" y="500127"/>
                </a:lnTo>
                <a:lnTo>
                  <a:pt x="49150" y="541698"/>
                </a:lnTo>
                <a:lnTo>
                  <a:pt x="75010" y="579984"/>
                </a:lnTo>
                <a:lnTo>
                  <a:pt x="105441" y="614557"/>
                </a:lnTo>
                <a:lnTo>
                  <a:pt x="140014" y="644989"/>
                </a:lnTo>
                <a:lnTo>
                  <a:pt x="178300" y="670849"/>
                </a:lnTo>
                <a:lnTo>
                  <a:pt x="219871" y="691709"/>
                </a:lnTo>
                <a:lnTo>
                  <a:pt x="264297" y="707140"/>
                </a:lnTo>
                <a:lnTo>
                  <a:pt x="311150" y="716713"/>
                </a:lnTo>
                <a:lnTo>
                  <a:pt x="360000" y="719999"/>
                </a:lnTo>
                <a:lnTo>
                  <a:pt x="2583431" y="719999"/>
                </a:lnTo>
                <a:lnTo>
                  <a:pt x="2632281" y="716713"/>
                </a:lnTo>
                <a:lnTo>
                  <a:pt x="2679134" y="707140"/>
                </a:lnTo>
                <a:lnTo>
                  <a:pt x="2723560" y="691709"/>
                </a:lnTo>
                <a:lnTo>
                  <a:pt x="2765130" y="670849"/>
                </a:lnTo>
                <a:lnTo>
                  <a:pt x="2803417" y="644989"/>
                </a:lnTo>
                <a:lnTo>
                  <a:pt x="2837990" y="614557"/>
                </a:lnTo>
                <a:lnTo>
                  <a:pt x="2868421" y="579984"/>
                </a:lnTo>
                <a:lnTo>
                  <a:pt x="2894281" y="541698"/>
                </a:lnTo>
                <a:lnTo>
                  <a:pt x="2915141" y="500127"/>
                </a:lnTo>
                <a:lnTo>
                  <a:pt x="2930572" y="455701"/>
                </a:lnTo>
                <a:lnTo>
                  <a:pt x="2940145" y="408849"/>
                </a:lnTo>
                <a:lnTo>
                  <a:pt x="2943431" y="359999"/>
                </a:lnTo>
                <a:lnTo>
                  <a:pt x="2940145" y="311149"/>
                </a:lnTo>
                <a:lnTo>
                  <a:pt x="2930572" y="264297"/>
                </a:lnTo>
                <a:lnTo>
                  <a:pt x="2915141" y="219871"/>
                </a:lnTo>
                <a:lnTo>
                  <a:pt x="2894281" y="178300"/>
                </a:lnTo>
                <a:lnTo>
                  <a:pt x="2868421" y="140014"/>
                </a:lnTo>
                <a:lnTo>
                  <a:pt x="2837990" y="105441"/>
                </a:lnTo>
                <a:lnTo>
                  <a:pt x="2803417" y="75010"/>
                </a:lnTo>
                <a:lnTo>
                  <a:pt x="2765130" y="49150"/>
                </a:lnTo>
                <a:lnTo>
                  <a:pt x="2723560" y="28290"/>
                </a:lnTo>
                <a:lnTo>
                  <a:pt x="2679134" y="12859"/>
                </a:lnTo>
                <a:lnTo>
                  <a:pt x="2632281" y="3286"/>
                </a:lnTo>
                <a:lnTo>
                  <a:pt x="2583431" y="0"/>
                </a:lnTo>
                <a:close/>
              </a:path>
            </a:pathLst>
          </a:custGeom>
          <a:solidFill>
            <a:srgbClr val="D63A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676353" y="4182394"/>
            <a:ext cx="1839595" cy="49784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 indent="223520">
              <a:lnSpc>
                <a:spcPts val="1800"/>
              </a:lnSpc>
              <a:spcBef>
                <a:spcPts val="259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FIRE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COVER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8972025" y="4512181"/>
            <a:ext cx="2943225" cy="1024255"/>
          </a:xfrm>
          <a:custGeom>
            <a:avLst/>
            <a:gdLst/>
            <a:ahLst/>
            <a:cxnLst/>
            <a:rect l="l" t="t" r="r" b="b"/>
            <a:pathLst>
              <a:path w="2943225" h="1024254">
                <a:moveTo>
                  <a:pt x="2579414" y="0"/>
                </a:moveTo>
                <a:lnTo>
                  <a:pt x="363193" y="0"/>
                </a:lnTo>
                <a:lnTo>
                  <a:pt x="313910" y="3315"/>
                </a:lnTo>
                <a:lnTo>
                  <a:pt x="266642" y="12973"/>
                </a:lnTo>
                <a:lnTo>
                  <a:pt x="221822" y="28541"/>
                </a:lnTo>
                <a:lnTo>
                  <a:pt x="179882" y="49586"/>
                </a:lnTo>
                <a:lnTo>
                  <a:pt x="141256" y="75675"/>
                </a:lnTo>
                <a:lnTo>
                  <a:pt x="106376" y="106376"/>
                </a:lnTo>
                <a:lnTo>
                  <a:pt x="75675" y="141256"/>
                </a:lnTo>
                <a:lnTo>
                  <a:pt x="49586" y="179882"/>
                </a:lnTo>
                <a:lnTo>
                  <a:pt x="28541" y="221822"/>
                </a:lnTo>
                <a:lnTo>
                  <a:pt x="12973" y="266642"/>
                </a:lnTo>
                <a:lnTo>
                  <a:pt x="3315" y="313910"/>
                </a:lnTo>
                <a:lnTo>
                  <a:pt x="0" y="363193"/>
                </a:lnTo>
                <a:lnTo>
                  <a:pt x="0" y="660896"/>
                </a:lnTo>
                <a:lnTo>
                  <a:pt x="3315" y="710179"/>
                </a:lnTo>
                <a:lnTo>
                  <a:pt x="12973" y="757447"/>
                </a:lnTo>
                <a:lnTo>
                  <a:pt x="28541" y="802267"/>
                </a:lnTo>
                <a:lnTo>
                  <a:pt x="49586" y="844207"/>
                </a:lnTo>
                <a:lnTo>
                  <a:pt x="75675" y="882833"/>
                </a:lnTo>
                <a:lnTo>
                  <a:pt x="106376" y="917713"/>
                </a:lnTo>
                <a:lnTo>
                  <a:pt x="141256" y="948414"/>
                </a:lnTo>
                <a:lnTo>
                  <a:pt x="179882" y="974503"/>
                </a:lnTo>
                <a:lnTo>
                  <a:pt x="221822" y="995548"/>
                </a:lnTo>
                <a:lnTo>
                  <a:pt x="266642" y="1011116"/>
                </a:lnTo>
                <a:lnTo>
                  <a:pt x="313910" y="1020774"/>
                </a:lnTo>
                <a:lnTo>
                  <a:pt x="363193" y="1024089"/>
                </a:lnTo>
                <a:lnTo>
                  <a:pt x="2579414" y="1024089"/>
                </a:lnTo>
                <a:lnTo>
                  <a:pt x="2628697" y="1020774"/>
                </a:lnTo>
                <a:lnTo>
                  <a:pt x="2675965" y="1011116"/>
                </a:lnTo>
                <a:lnTo>
                  <a:pt x="2720785" y="995548"/>
                </a:lnTo>
                <a:lnTo>
                  <a:pt x="2762725" y="974503"/>
                </a:lnTo>
                <a:lnTo>
                  <a:pt x="2801351" y="948414"/>
                </a:lnTo>
                <a:lnTo>
                  <a:pt x="2836230" y="917713"/>
                </a:lnTo>
                <a:lnTo>
                  <a:pt x="2866931" y="882833"/>
                </a:lnTo>
                <a:lnTo>
                  <a:pt x="2893021" y="844207"/>
                </a:lnTo>
                <a:lnTo>
                  <a:pt x="2914066" y="802267"/>
                </a:lnTo>
                <a:lnTo>
                  <a:pt x="2929634" y="757447"/>
                </a:lnTo>
                <a:lnTo>
                  <a:pt x="2939292" y="710179"/>
                </a:lnTo>
                <a:lnTo>
                  <a:pt x="2942607" y="660896"/>
                </a:lnTo>
                <a:lnTo>
                  <a:pt x="2942607" y="363193"/>
                </a:lnTo>
                <a:lnTo>
                  <a:pt x="2939292" y="313910"/>
                </a:lnTo>
                <a:lnTo>
                  <a:pt x="2929634" y="266642"/>
                </a:lnTo>
                <a:lnTo>
                  <a:pt x="2914066" y="221822"/>
                </a:lnTo>
                <a:lnTo>
                  <a:pt x="2893021" y="179882"/>
                </a:lnTo>
                <a:lnTo>
                  <a:pt x="2866931" y="141256"/>
                </a:lnTo>
                <a:lnTo>
                  <a:pt x="2836230" y="106376"/>
                </a:lnTo>
                <a:lnTo>
                  <a:pt x="2801351" y="75675"/>
                </a:lnTo>
                <a:lnTo>
                  <a:pt x="2762725" y="49586"/>
                </a:lnTo>
                <a:lnTo>
                  <a:pt x="2720785" y="28541"/>
                </a:lnTo>
                <a:lnTo>
                  <a:pt x="2675965" y="12973"/>
                </a:lnTo>
                <a:lnTo>
                  <a:pt x="2628697" y="3315"/>
                </a:lnTo>
                <a:lnTo>
                  <a:pt x="257941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9116431" y="4669590"/>
            <a:ext cx="2654300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1">
                <a:latin typeface="Arial"/>
                <a:cs typeface="Arial"/>
              </a:rPr>
              <a:t>MORE </a:t>
            </a:r>
            <a:r>
              <a:rPr dirty="0" sz="1500" spc="-10" b="1">
                <a:latin typeface="Arial"/>
                <a:cs typeface="Arial"/>
              </a:rPr>
              <a:t>DELIBERATE </a:t>
            </a:r>
            <a:r>
              <a:rPr dirty="0" sz="1500" b="1">
                <a:latin typeface="Arial"/>
                <a:cs typeface="Arial"/>
              </a:rPr>
              <a:t>ASSESSMENT</a:t>
            </a:r>
            <a:r>
              <a:rPr dirty="0" sz="1500" spc="-8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AND</a:t>
            </a:r>
            <a:r>
              <a:rPr dirty="0" sz="1500" spc="-15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PRE- EVACUATION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PROCEDURES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4212165" y="2511379"/>
            <a:ext cx="664210" cy="664210"/>
          </a:xfrm>
          <a:custGeom>
            <a:avLst/>
            <a:gdLst/>
            <a:ahLst/>
            <a:cxnLst/>
            <a:rect l="l" t="t" r="r" b="b"/>
            <a:pathLst>
              <a:path w="664210" h="664210">
                <a:moveTo>
                  <a:pt x="355049" y="0"/>
                </a:moveTo>
                <a:lnTo>
                  <a:pt x="308644" y="0"/>
                </a:lnTo>
                <a:lnTo>
                  <a:pt x="262602" y="6441"/>
                </a:lnTo>
                <a:lnTo>
                  <a:pt x="217651" y="19325"/>
                </a:lnTo>
                <a:lnTo>
                  <a:pt x="174520" y="38650"/>
                </a:lnTo>
                <a:lnTo>
                  <a:pt x="133935" y="64417"/>
                </a:lnTo>
                <a:lnTo>
                  <a:pt x="96626" y="96626"/>
                </a:lnTo>
                <a:lnTo>
                  <a:pt x="64417" y="133936"/>
                </a:lnTo>
                <a:lnTo>
                  <a:pt x="38650" y="174520"/>
                </a:lnTo>
                <a:lnTo>
                  <a:pt x="19325" y="217651"/>
                </a:lnTo>
                <a:lnTo>
                  <a:pt x="6441" y="262602"/>
                </a:lnTo>
                <a:lnTo>
                  <a:pt x="0" y="308644"/>
                </a:lnTo>
                <a:lnTo>
                  <a:pt x="0" y="355049"/>
                </a:lnTo>
                <a:lnTo>
                  <a:pt x="6441" y="401091"/>
                </a:lnTo>
                <a:lnTo>
                  <a:pt x="19325" y="446042"/>
                </a:lnTo>
                <a:lnTo>
                  <a:pt x="38650" y="489173"/>
                </a:lnTo>
                <a:lnTo>
                  <a:pt x="64417" y="529758"/>
                </a:lnTo>
                <a:lnTo>
                  <a:pt x="96626" y="567067"/>
                </a:lnTo>
                <a:lnTo>
                  <a:pt x="133935" y="599276"/>
                </a:lnTo>
                <a:lnTo>
                  <a:pt x="174520" y="625043"/>
                </a:lnTo>
                <a:lnTo>
                  <a:pt x="217651" y="644368"/>
                </a:lnTo>
                <a:lnTo>
                  <a:pt x="262602" y="657252"/>
                </a:lnTo>
                <a:lnTo>
                  <a:pt x="308644" y="663693"/>
                </a:lnTo>
                <a:lnTo>
                  <a:pt x="355049" y="663693"/>
                </a:lnTo>
                <a:lnTo>
                  <a:pt x="401091" y="657252"/>
                </a:lnTo>
                <a:lnTo>
                  <a:pt x="446042" y="644368"/>
                </a:lnTo>
                <a:lnTo>
                  <a:pt x="489173" y="625043"/>
                </a:lnTo>
                <a:lnTo>
                  <a:pt x="529757" y="599276"/>
                </a:lnTo>
                <a:lnTo>
                  <a:pt x="567067" y="567067"/>
                </a:lnTo>
                <a:lnTo>
                  <a:pt x="599276" y="529758"/>
                </a:lnTo>
                <a:lnTo>
                  <a:pt x="625043" y="489173"/>
                </a:lnTo>
                <a:lnTo>
                  <a:pt x="644368" y="446042"/>
                </a:lnTo>
                <a:lnTo>
                  <a:pt x="657252" y="401091"/>
                </a:lnTo>
                <a:lnTo>
                  <a:pt x="663693" y="355049"/>
                </a:lnTo>
                <a:lnTo>
                  <a:pt x="663693" y="308644"/>
                </a:lnTo>
                <a:lnTo>
                  <a:pt x="657252" y="262602"/>
                </a:lnTo>
                <a:lnTo>
                  <a:pt x="644368" y="217651"/>
                </a:lnTo>
                <a:lnTo>
                  <a:pt x="625043" y="174520"/>
                </a:lnTo>
                <a:lnTo>
                  <a:pt x="599276" y="133936"/>
                </a:lnTo>
                <a:lnTo>
                  <a:pt x="567067" y="96626"/>
                </a:lnTo>
                <a:lnTo>
                  <a:pt x="529757" y="64417"/>
                </a:lnTo>
                <a:lnTo>
                  <a:pt x="489173" y="38650"/>
                </a:lnTo>
                <a:lnTo>
                  <a:pt x="446042" y="19325"/>
                </a:lnTo>
                <a:lnTo>
                  <a:pt x="401091" y="6441"/>
                </a:lnTo>
                <a:lnTo>
                  <a:pt x="355049" y="0"/>
                </a:lnTo>
                <a:close/>
              </a:path>
            </a:pathLst>
          </a:custGeom>
          <a:solidFill>
            <a:srgbClr val="8A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4395778" y="2584066"/>
            <a:ext cx="2965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2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8155832" y="2511379"/>
            <a:ext cx="664210" cy="664210"/>
          </a:xfrm>
          <a:custGeom>
            <a:avLst/>
            <a:gdLst/>
            <a:ahLst/>
            <a:cxnLst/>
            <a:rect l="l" t="t" r="r" b="b"/>
            <a:pathLst>
              <a:path w="664209" h="664210">
                <a:moveTo>
                  <a:pt x="355049" y="0"/>
                </a:moveTo>
                <a:lnTo>
                  <a:pt x="308643" y="0"/>
                </a:lnTo>
                <a:lnTo>
                  <a:pt x="262601" y="6441"/>
                </a:lnTo>
                <a:lnTo>
                  <a:pt x="217650" y="19325"/>
                </a:lnTo>
                <a:lnTo>
                  <a:pt x="174519" y="38650"/>
                </a:lnTo>
                <a:lnTo>
                  <a:pt x="133935" y="64417"/>
                </a:lnTo>
                <a:lnTo>
                  <a:pt x="96626" y="96626"/>
                </a:lnTo>
                <a:lnTo>
                  <a:pt x="64417" y="133936"/>
                </a:lnTo>
                <a:lnTo>
                  <a:pt x="38650" y="174520"/>
                </a:lnTo>
                <a:lnTo>
                  <a:pt x="19325" y="217651"/>
                </a:lnTo>
                <a:lnTo>
                  <a:pt x="6441" y="262602"/>
                </a:lnTo>
                <a:lnTo>
                  <a:pt x="0" y="308644"/>
                </a:lnTo>
                <a:lnTo>
                  <a:pt x="0" y="355049"/>
                </a:lnTo>
                <a:lnTo>
                  <a:pt x="6441" y="401091"/>
                </a:lnTo>
                <a:lnTo>
                  <a:pt x="19325" y="446042"/>
                </a:lnTo>
                <a:lnTo>
                  <a:pt x="38650" y="489173"/>
                </a:lnTo>
                <a:lnTo>
                  <a:pt x="64417" y="529758"/>
                </a:lnTo>
                <a:lnTo>
                  <a:pt x="96626" y="567067"/>
                </a:lnTo>
                <a:lnTo>
                  <a:pt x="133935" y="599276"/>
                </a:lnTo>
                <a:lnTo>
                  <a:pt x="174519" y="625043"/>
                </a:lnTo>
                <a:lnTo>
                  <a:pt x="217650" y="644368"/>
                </a:lnTo>
                <a:lnTo>
                  <a:pt x="262601" y="657252"/>
                </a:lnTo>
                <a:lnTo>
                  <a:pt x="308643" y="663693"/>
                </a:lnTo>
                <a:lnTo>
                  <a:pt x="355049" y="663693"/>
                </a:lnTo>
                <a:lnTo>
                  <a:pt x="401091" y="657252"/>
                </a:lnTo>
                <a:lnTo>
                  <a:pt x="446042" y="644368"/>
                </a:lnTo>
                <a:lnTo>
                  <a:pt x="489173" y="625043"/>
                </a:lnTo>
                <a:lnTo>
                  <a:pt x="529757" y="599276"/>
                </a:lnTo>
                <a:lnTo>
                  <a:pt x="567067" y="567067"/>
                </a:lnTo>
                <a:lnTo>
                  <a:pt x="599275" y="529758"/>
                </a:lnTo>
                <a:lnTo>
                  <a:pt x="625042" y="489173"/>
                </a:lnTo>
                <a:lnTo>
                  <a:pt x="644367" y="446042"/>
                </a:lnTo>
                <a:lnTo>
                  <a:pt x="657251" y="401091"/>
                </a:lnTo>
                <a:lnTo>
                  <a:pt x="663693" y="355049"/>
                </a:lnTo>
                <a:lnTo>
                  <a:pt x="663693" y="308644"/>
                </a:lnTo>
                <a:lnTo>
                  <a:pt x="657251" y="262602"/>
                </a:lnTo>
                <a:lnTo>
                  <a:pt x="644367" y="217651"/>
                </a:lnTo>
                <a:lnTo>
                  <a:pt x="625042" y="174520"/>
                </a:lnTo>
                <a:lnTo>
                  <a:pt x="599275" y="133936"/>
                </a:lnTo>
                <a:lnTo>
                  <a:pt x="567067" y="96626"/>
                </a:lnTo>
                <a:lnTo>
                  <a:pt x="529757" y="64417"/>
                </a:lnTo>
                <a:lnTo>
                  <a:pt x="489173" y="38650"/>
                </a:lnTo>
                <a:lnTo>
                  <a:pt x="446042" y="19325"/>
                </a:lnTo>
                <a:lnTo>
                  <a:pt x="401091" y="6441"/>
                </a:lnTo>
                <a:lnTo>
                  <a:pt x="355049" y="0"/>
                </a:lnTo>
                <a:close/>
              </a:path>
            </a:pathLst>
          </a:custGeom>
          <a:solidFill>
            <a:srgbClr val="8A8C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8339446" y="2584066"/>
            <a:ext cx="2965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E3334"/>
                </a:solidFill>
                <a:latin typeface="Arial Black"/>
                <a:cs typeface="Arial Black"/>
              </a:rPr>
              <a:t>3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232002" y="6314013"/>
            <a:ext cx="1757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348146" y="1090341"/>
            <a:ext cx="5543550" cy="5193030"/>
            <a:chOff x="3348146" y="1090341"/>
            <a:chExt cx="5543550" cy="5193030"/>
          </a:xfrm>
        </p:grpSpPr>
        <p:sp>
          <p:nvSpPr>
            <p:cNvPr id="23" name="object 23" descr=""/>
            <p:cNvSpPr/>
            <p:nvPr/>
          </p:nvSpPr>
          <p:spPr>
            <a:xfrm>
              <a:off x="6082102" y="5898402"/>
              <a:ext cx="309245" cy="266700"/>
            </a:xfrm>
            <a:custGeom>
              <a:avLst/>
              <a:gdLst/>
              <a:ahLst/>
              <a:cxnLst/>
              <a:rect l="l" t="t" r="r" b="b"/>
              <a:pathLst>
                <a:path w="309245" h="266700">
                  <a:moveTo>
                    <a:pt x="154619" y="0"/>
                  </a:moveTo>
                  <a:lnTo>
                    <a:pt x="0" y="266586"/>
                  </a:lnTo>
                  <a:lnTo>
                    <a:pt x="309241" y="266586"/>
                  </a:lnTo>
                  <a:lnTo>
                    <a:pt x="154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8146" y="1090341"/>
              <a:ext cx="5543261" cy="5192932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12791" y="747353"/>
            <a:ext cx="31667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MARCH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 spc="-110">
                <a:solidFill>
                  <a:srgbClr val="FFFFFF"/>
                </a:solidFill>
              </a:rPr>
              <a:t>PAWS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282931" y="5653785"/>
            <a:ext cx="389890" cy="452120"/>
          </a:xfrm>
          <a:custGeom>
            <a:avLst/>
            <a:gdLst/>
            <a:ahLst/>
            <a:cxnLst/>
            <a:rect l="l" t="t" r="r" b="b"/>
            <a:pathLst>
              <a:path w="389890" h="452120">
                <a:moveTo>
                  <a:pt x="0" y="0"/>
                </a:moveTo>
                <a:lnTo>
                  <a:pt x="0" y="451614"/>
                </a:lnTo>
                <a:lnTo>
                  <a:pt x="389321" y="2258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796516" y="2936300"/>
            <a:ext cx="755015" cy="2472690"/>
            <a:chOff x="796516" y="2936300"/>
            <a:chExt cx="755015" cy="2472690"/>
          </a:xfrm>
        </p:grpSpPr>
        <p:sp>
          <p:nvSpPr>
            <p:cNvPr id="8" name="object 8" descr=""/>
            <p:cNvSpPr/>
            <p:nvPr/>
          </p:nvSpPr>
          <p:spPr>
            <a:xfrm>
              <a:off x="796516" y="2936300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399658" y="0"/>
                  </a:moveTo>
                  <a:lnTo>
                    <a:pt x="355031" y="0"/>
                  </a:lnTo>
                  <a:lnTo>
                    <a:pt x="310653" y="5240"/>
                  </a:lnTo>
                  <a:lnTo>
                    <a:pt x="267028" y="15722"/>
                  </a:lnTo>
                  <a:lnTo>
                    <a:pt x="224654" y="31445"/>
                  </a:lnTo>
                  <a:lnTo>
                    <a:pt x="184034" y="52408"/>
                  </a:lnTo>
                  <a:lnTo>
                    <a:pt x="145668" y="78613"/>
                  </a:lnTo>
                  <a:lnTo>
                    <a:pt x="110058" y="110058"/>
                  </a:lnTo>
                  <a:lnTo>
                    <a:pt x="78613" y="145668"/>
                  </a:lnTo>
                  <a:lnTo>
                    <a:pt x="52408" y="184034"/>
                  </a:lnTo>
                  <a:lnTo>
                    <a:pt x="31445" y="224654"/>
                  </a:lnTo>
                  <a:lnTo>
                    <a:pt x="15722" y="267027"/>
                  </a:lnTo>
                  <a:lnTo>
                    <a:pt x="5240" y="310653"/>
                  </a:lnTo>
                  <a:lnTo>
                    <a:pt x="0" y="355030"/>
                  </a:lnTo>
                  <a:lnTo>
                    <a:pt x="0" y="399658"/>
                  </a:lnTo>
                  <a:lnTo>
                    <a:pt x="5240" y="444035"/>
                  </a:lnTo>
                  <a:lnTo>
                    <a:pt x="15722" y="487661"/>
                  </a:lnTo>
                  <a:lnTo>
                    <a:pt x="31445" y="530034"/>
                  </a:lnTo>
                  <a:lnTo>
                    <a:pt x="52408" y="570654"/>
                  </a:lnTo>
                  <a:lnTo>
                    <a:pt x="78613" y="609020"/>
                  </a:lnTo>
                  <a:lnTo>
                    <a:pt x="110058" y="644630"/>
                  </a:lnTo>
                  <a:lnTo>
                    <a:pt x="145668" y="676076"/>
                  </a:lnTo>
                  <a:lnTo>
                    <a:pt x="184034" y="702280"/>
                  </a:lnTo>
                  <a:lnTo>
                    <a:pt x="224654" y="723244"/>
                  </a:lnTo>
                  <a:lnTo>
                    <a:pt x="267028" y="738966"/>
                  </a:lnTo>
                  <a:lnTo>
                    <a:pt x="310653" y="749448"/>
                  </a:lnTo>
                  <a:lnTo>
                    <a:pt x="355031" y="754689"/>
                  </a:lnTo>
                  <a:lnTo>
                    <a:pt x="399658" y="754689"/>
                  </a:lnTo>
                  <a:lnTo>
                    <a:pt x="444036" y="749448"/>
                  </a:lnTo>
                  <a:lnTo>
                    <a:pt x="487661" y="738966"/>
                  </a:lnTo>
                  <a:lnTo>
                    <a:pt x="530035" y="723244"/>
                  </a:lnTo>
                  <a:lnTo>
                    <a:pt x="570655" y="702280"/>
                  </a:lnTo>
                  <a:lnTo>
                    <a:pt x="609021" y="676076"/>
                  </a:lnTo>
                  <a:lnTo>
                    <a:pt x="644631" y="644630"/>
                  </a:lnTo>
                  <a:lnTo>
                    <a:pt x="676076" y="609020"/>
                  </a:lnTo>
                  <a:lnTo>
                    <a:pt x="702281" y="570654"/>
                  </a:lnTo>
                  <a:lnTo>
                    <a:pt x="723245" y="530034"/>
                  </a:lnTo>
                  <a:lnTo>
                    <a:pt x="738967" y="487661"/>
                  </a:lnTo>
                  <a:lnTo>
                    <a:pt x="749449" y="444035"/>
                  </a:lnTo>
                  <a:lnTo>
                    <a:pt x="754690" y="399658"/>
                  </a:lnTo>
                  <a:lnTo>
                    <a:pt x="754690" y="355030"/>
                  </a:lnTo>
                  <a:lnTo>
                    <a:pt x="749449" y="310653"/>
                  </a:lnTo>
                  <a:lnTo>
                    <a:pt x="738967" y="267027"/>
                  </a:lnTo>
                  <a:lnTo>
                    <a:pt x="723245" y="224654"/>
                  </a:lnTo>
                  <a:lnTo>
                    <a:pt x="702281" y="184034"/>
                  </a:lnTo>
                  <a:lnTo>
                    <a:pt x="676076" y="145668"/>
                  </a:lnTo>
                  <a:lnTo>
                    <a:pt x="644631" y="110058"/>
                  </a:lnTo>
                  <a:lnTo>
                    <a:pt x="609021" y="78613"/>
                  </a:lnTo>
                  <a:lnTo>
                    <a:pt x="570655" y="52408"/>
                  </a:lnTo>
                  <a:lnTo>
                    <a:pt x="530035" y="31445"/>
                  </a:lnTo>
                  <a:lnTo>
                    <a:pt x="487661" y="15722"/>
                  </a:lnTo>
                  <a:lnTo>
                    <a:pt x="444036" y="5240"/>
                  </a:lnTo>
                  <a:lnTo>
                    <a:pt x="399658" y="0"/>
                  </a:lnTo>
                  <a:close/>
                </a:path>
              </a:pathLst>
            </a:custGeom>
            <a:solidFill>
              <a:srgbClr val="8BB7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96516" y="3795254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399658" y="0"/>
                  </a:moveTo>
                  <a:lnTo>
                    <a:pt x="355031" y="0"/>
                  </a:lnTo>
                  <a:lnTo>
                    <a:pt x="310653" y="5240"/>
                  </a:lnTo>
                  <a:lnTo>
                    <a:pt x="267028" y="15722"/>
                  </a:lnTo>
                  <a:lnTo>
                    <a:pt x="224654" y="31445"/>
                  </a:lnTo>
                  <a:lnTo>
                    <a:pt x="184034" y="52408"/>
                  </a:lnTo>
                  <a:lnTo>
                    <a:pt x="145668" y="78613"/>
                  </a:lnTo>
                  <a:lnTo>
                    <a:pt x="110058" y="110058"/>
                  </a:lnTo>
                  <a:lnTo>
                    <a:pt x="78613" y="145669"/>
                  </a:lnTo>
                  <a:lnTo>
                    <a:pt x="52408" y="184034"/>
                  </a:lnTo>
                  <a:lnTo>
                    <a:pt x="31445" y="224654"/>
                  </a:lnTo>
                  <a:lnTo>
                    <a:pt x="15722" y="267028"/>
                  </a:lnTo>
                  <a:lnTo>
                    <a:pt x="5240" y="310654"/>
                  </a:lnTo>
                  <a:lnTo>
                    <a:pt x="0" y="355031"/>
                  </a:lnTo>
                  <a:lnTo>
                    <a:pt x="0" y="399659"/>
                  </a:lnTo>
                  <a:lnTo>
                    <a:pt x="5240" y="444036"/>
                  </a:lnTo>
                  <a:lnTo>
                    <a:pt x="15722" y="487662"/>
                  </a:lnTo>
                  <a:lnTo>
                    <a:pt x="31445" y="530035"/>
                  </a:lnTo>
                  <a:lnTo>
                    <a:pt x="52408" y="570656"/>
                  </a:lnTo>
                  <a:lnTo>
                    <a:pt x="78613" y="609021"/>
                  </a:lnTo>
                  <a:lnTo>
                    <a:pt x="110058" y="644632"/>
                  </a:lnTo>
                  <a:lnTo>
                    <a:pt x="145668" y="676077"/>
                  </a:lnTo>
                  <a:lnTo>
                    <a:pt x="184034" y="702281"/>
                  </a:lnTo>
                  <a:lnTo>
                    <a:pt x="224654" y="723244"/>
                  </a:lnTo>
                  <a:lnTo>
                    <a:pt x="267028" y="738967"/>
                  </a:lnTo>
                  <a:lnTo>
                    <a:pt x="310653" y="749449"/>
                  </a:lnTo>
                  <a:lnTo>
                    <a:pt x="355031" y="754689"/>
                  </a:lnTo>
                  <a:lnTo>
                    <a:pt x="399658" y="754689"/>
                  </a:lnTo>
                  <a:lnTo>
                    <a:pt x="444036" y="749449"/>
                  </a:lnTo>
                  <a:lnTo>
                    <a:pt x="487661" y="738967"/>
                  </a:lnTo>
                  <a:lnTo>
                    <a:pt x="530035" y="723244"/>
                  </a:lnTo>
                  <a:lnTo>
                    <a:pt x="570655" y="702281"/>
                  </a:lnTo>
                  <a:lnTo>
                    <a:pt x="609021" y="676077"/>
                  </a:lnTo>
                  <a:lnTo>
                    <a:pt x="644631" y="644632"/>
                  </a:lnTo>
                  <a:lnTo>
                    <a:pt x="676076" y="609021"/>
                  </a:lnTo>
                  <a:lnTo>
                    <a:pt x="702281" y="570656"/>
                  </a:lnTo>
                  <a:lnTo>
                    <a:pt x="723245" y="530035"/>
                  </a:lnTo>
                  <a:lnTo>
                    <a:pt x="738967" y="487662"/>
                  </a:lnTo>
                  <a:lnTo>
                    <a:pt x="749449" y="444036"/>
                  </a:lnTo>
                  <a:lnTo>
                    <a:pt x="754690" y="399659"/>
                  </a:lnTo>
                  <a:lnTo>
                    <a:pt x="754690" y="355031"/>
                  </a:lnTo>
                  <a:lnTo>
                    <a:pt x="749449" y="310654"/>
                  </a:lnTo>
                  <a:lnTo>
                    <a:pt x="738967" y="267028"/>
                  </a:lnTo>
                  <a:lnTo>
                    <a:pt x="723245" y="224654"/>
                  </a:lnTo>
                  <a:lnTo>
                    <a:pt x="702281" y="184034"/>
                  </a:lnTo>
                  <a:lnTo>
                    <a:pt x="676076" y="145669"/>
                  </a:lnTo>
                  <a:lnTo>
                    <a:pt x="644631" y="110058"/>
                  </a:lnTo>
                  <a:lnTo>
                    <a:pt x="609021" y="78613"/>
                  </a:lnTo>
                  <a:lnTo>
                    <a:pt x="570655" y="52408"/>
                  </a:lnTo>
                  <a:lnTo>
                    <a:pt x="530035" y="31445"/>
                  </a:lnTo>
                  <a:lnTo>
                    <a:pt x="487661" y="15722"/>
                  </a:lnTo>
                  <a:lnTo>
                    <a:pt x="444036" y="5240"/>
                  </a:lnTo>
                  <a:lnTo>
                    <a:pt x="399658" y="0"/>
                  </a:lnTo>
                  <a:close/>
                </a:path>
              </a:pathLst>
            </a:custGeom>
            <a:solidFill>
              <a:srgbClr val="798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96516" y="4654210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399658" y="0"/>
                  </a:moveTo>
                  <a:lnTo>
                    <a:pt x="355031" y="0"/>
                  </a:lnTo>
                  <a:lnTo>
                    <a:pt x="310653" y="5240"/>
                  </a:lnTo>
                  <a:lnTo>
                    <a:pt x="267028" y="15722"/>
                  </a:lnTo>
                  <a:lnTo>
                    <a:pt x="224654" y="31445"/>
                  </a:lnTo>
                  <a:lnTo>
                    <a:pt x="184034" y="52408"/>
                  </a:lnTo>
                  <a:lnTo>
                    <a:pt x="145668" y="78613"/>
                  </a:lnTo>
                  <a:lnTo>
                    <a:pt x="110058" y="110058"/>
                  </a:lnTo>
                  <a:lnTo>
                    <a:pt x="78613" y="145668"/>
                  </a:lnTo>
                  <a:lnTo>
                    <a:pt x="52408" y="184034"/>
                  </a:lnTo>
                  <a:lnTo>
                    <a:pt x="31445" y="224654"/>
                  </a:lnTo>
                  <a:lnTo>
                    <a:pt x="15722" y="267027"/>
                  </a:lnTo>
                  <a:lnTo>
                    <a:pt x="5240" y="310653"/>
                  </a:lnTo>
                  <a:lnTo>
                    <a:pt x="0" y="355030"/>
                  </a:lnTo>
                  <a:lnTo>
                    <a:pt x="0" y="399658"/>
                  </a:lnTo>
                  <a:lnTo>
                    <a:pt x="5240" y="444035"/>
                  </a:lnTo>
                  <a:lnTo>
                    <a:pt x="15722" y="487661"/>
                  </a:lnTo>
                  <a:lnTo>
                    <a:pt x="31445" y="530034"/>
                  </a:lnTo>
                  <a:lnTo>
                    <a:pt x="52408" y="570654"/>
                  </a:lnTo>
                  <a:lnTo>
                    <a:pt x="78613" y="609020"/>
                  </a:lnTo>
                  <a:lnTo>
                    <a:pt x="110058" y="644630"/>
                  </a:lnTo>
                  <a:lnTo>
                    <a:pt x="145668" y="676076"/>
                  </a:lnTo>
                  <a:lnTo>
                    <a:pt x="184034" y="702280"/>
                  </a:lnTo>
                  <a:lnTo>
                    <a:pt x="224654" y="723244"/>
                  </a:lnTo>
                  <a:lnTo>
                    <a:pt x="267028" y="738966"/>
                  </a:lnTo>
                  <a:lnTo>
                    <a:pt x="310653" y="749448"/>
                  </a:lnTo>
                  <a:lnTo>
                    <a:pt x="355031" y="754689"/>
                  </a:lnTo>
                  <a:lnTo>
                    <a:pt x="399658" y="754689"/>
                  </a:lnTo>
                  <a:lnTo>
                    <a:pt x="444036" y="749448"/>
                  </a:lnTo>
                  <a:lnTo>
                    <a:pt x="487661" y="738966"/>
                  </a:lnTo>
                  <a:lnTo>
                    <a:pt x="530035" y="723244"/>
                  </a:lnTo>
                  <a:lnTo>
                    <a:pt x="570655" y="702280"/>
                  </a:lnTo>
                  <a:lnTo>
                    <a:pt x="609021" y="676076"/>
                  </a:lnTo>
                  <a:lnTo>
                    <a:pt x="644631" y="644630"/>
                  </a:lnTo>
                  <a:lnTo>
                    <a:pt x="676076" y="609020"/>
                  </a:lnTo>
                  <a:lnTo>
                    <a:pt x="702281" y="570654"/>
                  </a:lnTo>
                  <a:lnTo>
                    <a:pt x="723245" y="530034"/>
                  </a:lnTo>
                  <a:lnTo>
                    <a:pt x="738967" y="487661"/>
                  </a:lnTo>
                  <a:lnTo>
                    <a:pt x="749449" y="444035"/>
                  </a:lnTo>
                  <a:lnTo>
                    <a:pt x="754690" y="399658"/>
                  </a:lnTo>
                  <a:lnTo>
                    <a:pt x="754690" y="355030"/>
                  </a:lnTo>
                  <a:lnTo>
                    <a:pt x="749449" y="310653"/>
                  </a:lnTo>
                  <a:lnTo>
                    <a:pt x="738967" y="267027"/>
                  </a:lnTo>
                  <a:lnTo>
                    <a:pt x="723245" y="224654"/>
                  </a:lnTo>
                  <a:lnTo>
                    <a:pt x="702281" y="184034"/>
                  </a:lnTo>
                  <a:lnTo>
                    <a:pt x="676076" y="145668"/>
                  </a:lnTo>
                  <a:lnTo>
                    <a:pt x="644631" y="110058"/>
                  </a:lnTo>
                  <a:lnTo>
                    <a:pt x="609021" y="78613"/>
                  </a:lnTo>
                  <a:lnTo>
                    <a:pt x="570655" y="52408"/>
                  </a:lnTo>
                  <a:lnTo>
                    <a:pt x="530035" y="31445"/>
                  </a:lnTo>
                  <a:lnTo>
                    <a:pt x="487661" y="15722"/>
                  </a:lnTo>
                  <a:lnTo>
                    <a:pt x="444036" y="5240"/>
                  </a:lnTo>
                  <a:lnTo>
                    <a:pt x="399658" y="0"/>
                  </a:lnTo>
                  <a:close/>
                </a:path>
              </a:pathLst>
            </a:custGeom>
            <a:solidFill>
              <a:srgbClr val="F2653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810547" y="5513164"/>
            <a:ext cx="755015" cy="755015"/>
          </a:xfrm>
          <a:custGeom>
            <a:avLst/>
            <a:gdLst/>
            <a:ahLst/>
            <a:cxnLst/>
            <a:rect l="l" t="t" r="r" b="b"/>
            <a:pathLst>
              <a:path w="755015" h="755014">
                <a:moveTo>
                  <a:pt x="399658" y="0"/>
                </a:moveTo>
                <a:lnTo>
                  <a:pt x="355031" y="0"/>
                </a:lnTo>
                <a:lnTo>
                  <a:pt x="310653" y="5240"/>
                </a:lnTo>
                <a:lnTo>
                  <a:pt x="267028" y="15722"/>
                </a:lnTo>
                <a:lnTo>
                  <a:pt x="224654" y="31445"/>
                </a:lnTo>
                <a:lnTo>
                  <a:pt x="184034" y="52409"/>
                </a:lnTo>
                <a:lnTo>
                  <a:pt x="145668" y="78613"/>
                </a:lnTo>
                <a:lnTo>
                  <a:pt x="110058" y="110058"/>
                </a:lnTo>
                <a:lnTo>
                  <a:pt x="78613" y="145669"/>
                </a:lnTo>
                <a:lnTo>
                  <a:pt x="52408" y="184034"/>
                </a:lnTo>
                <a:lnTo>
                  <a:pt x="31445" y="224654"/>
                </a:lnTo>
                <a:lnTo>
                  <a:pt x="15722" y="267028"/>
                </a:lnTo>
                <a:lnTo>
                  <a:pt x="5240" y="310654"/>
                </a:lnTo>
                <a:lnTo>
                  <a:pt x="0" y="355031"/>
                </a:lnTo>
                <a:lnTo>
                  <a:pt x="0" y="399659"/>
                </a:lnTo>
                <a:lnTo>
                  <a:pt x="5240" y="444036"/>
                </a:lnTo>
                <a:lnTo>
                  <a:pt x="15722" y="487662"/>
                </a:lnTo>
                <a:lnTo>
                  <a:pt x="31445" y="530035"/>
                </a:lnTo>
                <a:lnTo>
                  <a:pt x="52408" y="570655"/>
                </a:lnTo>
                <a:lnTo>
                  <a:pt x="78613" y="609021"/>
                </a:lnTo>
                <a:lnTo>
                  <a:pt x="110058" y="644631"/>
                </a:lnTo>
                <a:lnTo>
                  <a:pt x="145668" y="676076"/>
                </a:lnTo>
                <a:lnTo>
                  <a:pt x="184034" y="702281"/>
                </a:lnTo>
                <a:lnTo>
                  <a:pt x="224654" y="723244"/>
                </a:lnTo>
                <a:lnTo>
                  <a:pt x="267028" y="738967"/>
                </a:lnTo>
                <a:lnTo>
                  <a:pt x="310653" y="749449"/>
                </a:lnTo>
                <a:lnTo>
                  <a:pt x="355031" y="754690"/>
                </a:lnTo>
                <a:lnTo>
                  <a:pt x="399658" y="754690"/>
                </a:lnTo>
                <a:lnTo>
                  <a:pt x="444036" y="749449"/>
                </a:lnTo>
                <a:lnTo>
                  <a:pt x="487661" y="738967"/>
                </a:lnTo>
                <a:lnTo>
                  <a:pt x="530035" y="723244"/>
                </a:lnTo>
                <a:lnTo>
                  <a:pt x="570655" y="702281"/>
                </a:lnTo>
                <a:lnTo>
                  <a:pt x="609021" y="676076"/>
                </a:lnTo>
                <a:lnTo>
                  <a:pt x="644631" y="644631"/>
                </a:lnTo>
                <a:lnTo>
                  <a:pt x="676076" y="609021"/>
                </a:lnTo>
                <a:lnTo>
                  <a:pt x="702281" y="570655"/>
                </a:lnTo>
                <a:lnTo>
                  <a:pt x="723245" y="530035"/>
                </a:lnTo>
                <a:lnTo>
                  <a:pt x="738967" y="487662"/>
                </a:lnTo>
                <a:lnTo>
                  <a:pt x="749449" y="444036"/>
                </a:lnTo>
                <a:lnTo>
                  <a:pt x="754690" y="399659"/>
                </a:lnTo>
                <a:lnTo>
                  <a:pt x="754690" y="355031"/>
                </a:lnTo>
                <a:lnTo>
                  <a:pt x="749449" y="310654"/>
                </a:lnTo>
                <a:lnTo>
                  <a:pt x="738967" y="267028"/>
                </a:lnTo>
                <a:lnTo>
                  <a:pt x="723245" y="224654"/>
                </a:lnTo>
                <a:lnTo>
                  <a:pt x="702281" y="184034"/>
                </a:lnTo>
                <a:lnTo>
                  <a:pt x="676076" y="145669"/>
                </a:lnTo>
                <a:lnTo>
                  <a:pt x="644631" y="110058"/>
                </a:lnTo>
                <a:lnTo>
                  <a:pt x="609021" y="78613"/>
                </a:lnTo>
                <a:lnTo>
                  <a:pt x="570655" y="52409"/>
                </a:lnTo>
                <a:lnTo>
                  <a:pt x="530035" y="31445"/>
                </a:lnTo>
                <a:lnTo>
                  <a:pt x="487661" y="15722"/>
                </a:lnTo>
                <a:lnTo>
                  <a:pt x="444036" y="5240"/>
                </a:lnTo>
                <a:lnTo>
                  <a:pt x="399658" y="0"/>
                </a:lnTo>
                <a:close/>
              </a:path>
            </a:pathLst>
          </a:custGeom>
          <a:solidFill>
            <a:srgbClr val="7647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963607" y="5568148"/>
            <a:ext cx="4489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55568" y="5484268"/>
            <a:ext cx="2435860" cy="74676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HYPOTHERMIA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715031" y="2977604"/>
            <a:ext cx="755015" cy="755015"/>
          </a:xfrm>
          <a:custGeom>
            <a:avLst/>
            <a:gdLst/>
            <a:ahLst/>
            <a:cxnLst/>
            <a:rect l="l" t="t" r="r" b="b"/>
            <a:pathLst>
              <a:path w="755015" h="755014">
                <a:moveTo>
                  <a:pt x="399658" y="0"/>
                </a:moveTo>
                <a:lnTo>
                  <a:pt x="355030" y="0"/>
                </a:lnTo>
                <a:lnTo>
                  <a:pt x="310653" y="5240"/>
                </a:lnTo>
                <a:lnTo>
                  <a:pt x="267027" y="15722"/>
                </a:lnTo>
                <a:lnTo>
                  <a:pt x="224654" y="31445"/>
                </a:lnTo>
                <a:lnTo>
                  <a:pt x="184033" y="52408"/>
                </a:lnTo>
                <a:lnTo>
                  <a:pt x="145668" y="78612"/>
                </a:lnTo>
                <a:lnTo>
                  <a:pt x="110057" y="110057"/>
                </a:lnTo>
                <a:lnTo>
                  <a:pt x="78612" y="145668"/>
                </a:lnTo>
                <a:lnTo>
                  <a:pt x="52408" y="184033"/>
                </a:lnTo>
                <a:lnTo>
                  <a:pt x="31445" y="224654"/>
                </a:lnTo>
                <a:lnTo>
                  <a:pt x="15722" y="267027"/>
                </a:lnTo>
                <a:lnTo>
                  <a:pt x="5240" y="310653"/>
                </a:lnTo>
                <a:lnTo>
                  <a:pt x="0" y="355030"/>
                </a:lnTo>
                <a:lnTo>
                  <a:pt x="0" y="399658"/>
                </a:lnTo>
                <a:lnTo>
                  <a:pt x="5240" y="444035"/>
                </a:lnTo>
                <a:lnTo>
                  <a:pt x="15722" y="487661"/>
                </a:lnTo>
                <a:lnTo>
                  <a:pt x="31445" y="530035"/>
                </a:lnTo>
                <a:lnTo>
                  <a:pt x="52408" y="570655"/>
                </a:lnTo>
                <a:lnTo>
                  <a:pt x="78612" y="609020"/>
                </a:lnTo>
                <a:lnTo>
                  <a:pt x="110057" y="644631"/>
                </a:lnTo>
                <a:lnTo>
                  <a:pt x="145668" y="676076"/>
                </a:lnTo>
                <a:lnTo>
                  <a:pt x="184033" y="702281"/>
                </a:lnTo>
                <a:lnTo>
                  <a:pt x="224654" y="723244"/>
                </a:lnTo>
                <a:lnTo>
                  <a:pt x="267027" y="738967"/>
                </a:lnTo>
                <a:lnTo>
                  <a:pt x="310653" y="749449"/>
                </a:lnTo>
                <a:lnTo>
                  <a:pt x="355030" y="754689"/>
                </a:lnTo>
                <a:lnTo>
                  <a:pt x="399658" y="754689"/>
                </a:lnTo>
                <a:lnTo>
                  <a:pt x="444035" y="749449"/>
                </a:lnTo>
                <a:lnTo>
                  <a:pt x="487661" y="738967"/>
                </a:lnTo>
                <a:lnTo>
                  <a:pt x="530035" y="723244"/>
                </a:lnTo>
                <a:lnTo>
                  <a:pt x="570655" y="702281"/>
                </a:lnTo>
                <a:lnTo>
                  <a:pt x="609020" y="676076"/>
                </a:lnTo>
                <a:lnTo>
                  <a:pt x="644631" y="644631"/>
                </a:lnTo>
                <a:lnTo>
                  <a:pt x="676076" y="609020"/>
                </a:lnTo>
                <a:lnTo>
                  <a:pt x="702281" y="570655"/>
                </a:lnTo>
                <a:lnTo>
                  <a:pt x="723244" y="530035"/>
                </a:lnTo>
                <a:lnTo>
                  <a:pt x="738967" y="487661"/>
                </a:lnTo>
                <a:lnTo>
                  <a:pt x="749449" y="444035"/>
                </a:lnTo>
                <a:lnTo>
                  <a:pt x="754689" y="399658"/>
                </a:lnTo>
                <a:lnTo>
                  <a:pt x="754689" y="355030"/>
                </a:lnTo>
                <a:lnTo>
                  <a:pt x="749449" y="310653"/>
                </a:lnTo>
                <a:lnTo>
                  <a:pt x="738967" y="267027"/>
                </a:lnTo>
                <a:lnTo>
                  <a:pt x="723244" y="224654"/>
                </a:lnTo>
                <a:lnTo>
                  <a:pt x="702281" y="184033"/>
                </a:lnTo>
                <a:lnTo>
                  <a:pt x="676076" y="145668"/>
                </a:lnTo>
                <a:lnTo>
                  <a:pt x="644631" y="110057"/>
                </a:lnTo>
                <a:lnTo>
                  <a:pt x="609020" y="78612"/>
                </a:lnTo>
                <a:lnTo>
                  <a:pt x="570655" y="52408"/>
                </a:lnTo>
                <a:lnTo>
                  <a:pt x="530035" y="31445"/>
                </a:lnTo>
                <a:lnTo>
                  <a:pt x="487661" y="15722"/>
                </a:lnTo>
                <a:lnTo>
                  <a:pt x="444035" y="5240"/>
                </a:lnTo>
                <a:lnTo>
                  <a:pt x="39965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96505" y="2077351"/>
            <a:ext cx="3931285" cy="937894"/>
          </a:xfrm>
          <a:custGeom>
            <a:avLst/>
            <a:gdLst/>
            <a:ahLst/>
            <a:cxnLst/>
            <a:rect l="l" t="t" r="r" b="b"/>
            <a:pathLst>
              <a:path w="3931285" h="937894">
                <a:moveTo>
                  <a:pt x="754697" y="355028"/>
                </a:moveTo>
                <a:lnTo>
                  <a:pt x="749452" y="310654"/>
                </a:lnTo>
                <a:lnTo>
                  <a:pt x="738974" y="267030"/>
                </a:lnTo>
                <a:lnTo>
                  <a:pt x="723252" y="224650"/>
                </a:lnTo>
                <a:lnTo>
                  <a:pt x="702284" y="184035"/>
                </a:lnTo>
                <a:lnTo>
                  <a:pt x="676084" y="145669"/>
                </a:lnTo>
                <a:lnTo>
                  <a:pt x="644639" y="110058"/>
                </a:lnTo>
                <a:lnTo>
                  <a:pt x="609028" y="78613"/>
                </a:lnTo>
                <a:lnTo>
                  <a:pt x="570661" y="52412"/>
                </a:lnTo>
                <a:lnTo>
                  <a:pt x="530034" y="31445"/>
                </a:lnTo>
                <a:lnTo>
                  <a:pt x="487667" y="15722"/>
                </a:lnTo>
                <a:lnTo>
                  <a:pt x="444042" y="5245"/>
                </a:lnTo>
                <a:lnTo>
                  <a:pt x="399669" y="0"/>
                </a:lnTo>
                <a:lnTo>
                  <a:pt x="355041" y="0"/>
                </a:lnTo>
                <a:lnTo>
                  <a:pt x="310654" y="5245"/>
                </a:lnTo>
                <a:lnTo>
                  <a:pt x="267030" y="15722"/>
                </a:lnTo>
                <a:lnTo>
                  <a:pt x="224663" y="31445"/>
                </a:lnTo>
                <a:lnTo>
                  <a:pt x="184035" y="52412"/>
                </a:lnTo>
                <a:lnTo>
                  <a:pt x="145669" y="78613"/>
                </a:lnTo>
                <a:lnTo>
                  <a:pt x="110058" y="110058"/>
                </a:lnTo>
                <a:lnTo>
                  <a:pt x="78613" y="145669"/>
                </a:lnTo>
                <a:lnTo>
                  <a:pt x="52412" y="184035"/>
                </a:lnTo>
                <a:lnTo>
                  <a:pt x="31445" y="224650"/>
                </a:lnTo>
                <a:lnTo>
                  <a:pt x="15722" y="267030"/>
                </a:lnTo>
                <a:lnTo>
                  <a:pt x="5245" y="310654"/>
                </a:lnTo>
                <a:lnTo>
                  <a:pt x="0" y="355028"/>
                </a:lnTo>
                <a:lnTo>
                  <a:pt x="0" y="399656"/>
                </a:lnTo>
                <a:lnTo>
                  <a:pt x="5245" y="444030"/>
                </a:lnTo>
                <a:lnTo>
                  <a:pt x="15722" y="487667"/>
                </a:lnTo>
                <a:lnTo>
                  <a:pt x="31445" y="530034"/>
                </a:lnTo>
                <a:lnTo>
                  <a:pt x="52412" y="570649"/>
                </a:lnTo>
                <a:lnTo>
                  <a:pt x="78613" y="609015"/>
                </a:lnTo>
                <a:lnTo>
                  <a:pt x="110058" y="644626"/>
                </a:lnTo>
                <a:lnTo>
                  <a:pt x="145669" y="676071"/>
                </a:lnTo>
                <a:lnTo>
                  <a:pt x="184035" y="702284"/>
                </a:lnTo>
                <a:lnTo>
                  <a:pt x="224663" y="723239"/>
                </a:lnTo>
                <a:lnTo>
                  <a:pt x="267030" y="738962"/>
                </a:lnTo>
                <a:lnTo>
                  <a:pt x="310654" y="749452"/>
                </a:lnTo>
                <a:lnTo>
                  <a:pt x="355041" y="754684"/>
                </a:lnTo>
                <a:lnTo>
                  <a:pt x="399669" y="754684"/>
                </a:lnTo>
                <a:lnTo>
                  <a:pt x="444042" y="749452"/>
                </a:lnTo>
                <a:lnTo>
                  <a:pt x="487667" y="738962"/>
                </a:lnTo>
                <a:lnTo>
                  <a:pt x="530034" y="723239"/>
                </a:lnTo>
                <a:lnTo>
                  <a:pt x="570661" y="702284"/>
                </a:lnTo>
                <a:lnTo>
                  <a:pt x="609028" y="676071"/>
                </a:lnTo>
                <a:lnTo>
                  <a:pt x="644639" y="644626"/>
                </a:lnTo>
                <a:lnTo>
                  <a:pt x="676084" y="609015"/>
                </a:lnTo>
                <a:lnTo>
                  <a:pt x="702284" y="570649"/>
                </a:lnTo>
                <a:lnTo>
                  <a:pt x="723252" y="530034"/>
                </a:lnTo>
                <a:lnTo>
                  <a:pt x="738974" y="487667"/>
                </a:lnTo>
                <a:lnTo>
                  <a:pt x="749452" y="444030"/>
                </a:lnTo>
                <a:lnTo>
                  <a:pt x="754697" y="399656"/>
                </a:lnTo>
                <a:lnTo>
                  <a:pt x="754697" y="355028"/>
                </a:lnTo>
                <a:close/>
              </a:path>
              <a:path w="3931285" h="937894">
                <a:moveTo>
                  <a:pt x="3931043" y="764222"/>
                </a:moveTo>
                <a:lnTo>
                  <a:pt x="3924858" y="718210"/>
                </a:lnTo>
                <a:lnTo>
                  <a:pt x="3907421" y="676871"/>
                </a:lnTo>
                <a:lnTo>
                  <a:pt x="3880358" y="641845"/>
                </a:lnTo>
                <a:lnTo>
                  <a:pt x="3845331" y="614781"/>
                </a:lnTo>
                <a:lnTo>
                  <a:pt x="3803980" y="597344"/>
                </a:lnTo>
                <a:lnTo>
                  <a:pt x="3757980" y="591159"/>
                </a:lnTo>
                <a:lnTo>
                  <a:pt x="2834322" y="591159"/>
                </a:lnTo>
                <a:lnTo>
                  <a:pt x="2788323" y="597344"/>
                </a:lnTo>
                <a:lnTo>
                  <a:pt x="2746972" y="614781"/>
                </a:lnTo>
                <a:lnTo>
                  <a:pt x="2711945" y="641845"/>
                </a:lnTo>
                <a:lnTo>
                  <a:pt x="2684881" y="676871"/>
                </a:lnTo>
                <a:lnTo>
                  <a:pt x="2667444" y="718210"/>
                </a:lnTo>
                <a:lnTo>
                  <a:pt x="2661259" y="764222"/>
                </a:lnTo>
                <a:lnTo>
                  <a:pt x="2667444" y="810234"/>
                </a:lnTo>
                <a:lnTo>
                  <a:pt x="2684881" y="851573"/>
                </a:lnTo>
                <a:lnTo>
                  <a:pt x="2711945" y="886599"/>
                </a:lnTo>
                <a:lnTo>
                  <a:pt x="2746972" y="913663"/>
                </a:lnTo>
                <a:lnTo>
                  <a:pt x="2788323" y="931113"/>
                </a:lnTo>
                <a:lnTo>
                  <a:pt x="2834322" y="937285"/>
                </a:lnTo>
                <a:lnTo>
                  <a:pt x="3757980" y="937285"/>
                </a:lnTo>
                <a:lnTo>
                  <a:pt x="3803980" y="931113"/>
                </a:lnTo>
                <a:lnTo>
                  <a:pt x="3845331" y="913663"/>
                </a:lnTo>
                <a:lnTo>
                  <a:pt x="3880358" y="886599"/>
                </a:lnTo>
                <a:lnTo>
                  <a:pt x="3907421" y="851573"/>
                </a:lnTo>
                <a:lnTo>
                  <a:pt x="3924858" y="810234"/>
                </a:lnTo>
                <a:lnTo>
                  <a:pt x="3931043" y="764222"/>
                </a:lnTo>
                <a:close/>
              </a:path>
            </a:pathLst>
          </a:custGeom>
          <a:solidFill>
            <a:srgbClr val="D634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7707316" y="3107128"/>
            <a:ext cx="19735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ANTIBIOTICS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715031" y="3863306"/>
            <a:ext cx="755015" cy="755015"/>
          </a:xfrm>
          <a:custGeom>
            <a:avLst/>
            <a:gdLst/>
            <a:ahLst/>
            <a:cxnLst/>
            <a:rect l="l" t="t" r="r" b="b"/>
            <a:pathLst>
              <a:path w="755015" h="755014">
                <a:moveTo>
                  <a:pt x="399658" y="0"/>
                </a:moveTo>
                <a:lnTo>
                  <a:pt x="355030" y="0"/>
                </a:lnTo>
                <a:lnTo>
                  <a:pt x="310653" y="5240"/>
                </a:lnTo>
                <a:lnTo>
                  <a:pt x="267027" y="15722"/>
                </a:lnTo>
                <a:lnTo>
                  <a:pt x="224654" y="31445"/>
                </a:lnTo>
                <a:lnTo>
                  <a:pt x="184033" y="52408"/>
                </a:lnTo>
                <a:lnTo>
                  <a:pt x="145668" y="78613"/>
                </a:lnTo>
                <a:lnTo>
                  <a:pt x="110057" y="110058"/>
                </a:lnTo>
                <a:lnTo>
                  <a:pt x="78612" y="145669"/>
                </a:lnTo>
                <a:lnTo>
                  <a:pt x="52408" y="184034"/>
                </a:lnTo>
                <a:lnTo>
                  <a:pt x="31445" y="224654"/>
                </a:lnTo>
                <a:lnTo>
                  <a:pt x="15722" y="267028"/>
                </a:lnTo>
                <a:lnTo>
                  <a:pt x="5240" y="310654"/>
                </a:lnTo>
                <a:lnTo>
                  <a:pt x="0" y="355031"/>
                </a:lnTo>
                <a:lnTo>
                  <a:pt x="0" y="399659"/>
                </a:lnTo>
                <a:lnTo>
                  <a:pt x="5240" y="444036"/>
                </a:lnTo>
                <a:lnTo>
                  <a:pt x="15722" y="487662"/>
                </a:lnTo>
                <a:lnTo>
                  <a:pt x="31445" y="530035"/>
                </a:lnTo>
                <a:lnTo>
                  <a:pt x="52408" y="570656"/>
                </a:lnTo>
                <a:lnTo>
                  <a:pt x="78612" y="609021"/>
                </a:lnTo>
                <a:lnTo>
                  <a:pt x="110057" y="644632"/>
                </a:lnTo>
                <a:lnTo>
                  <a:pt x="145668" y="676077"/>
                </a:lnTo>
                <a:lnTo>
                  <a:pt x="184033" y="702281"/>
                </a:lnTo>
                <a:lnTo>
                  <a:pt x="224654" y="723244"/>
                </a:lnTo>
                <a:lnTo>
                  <a:pt x="267027" y="738967"/>
                </a:lnTo>
                <a:lnTo>
                  <a:pt x="310653" y="749449"/>
                </a:lnTo>
                <a:lnTo>
                  <a:pt x="355030" y="754689"/>
                </a:lnTo>
                <a:lnTo>
                  <a:pt x="399658" y="754689"/>
                </a:lnTo>
                <a:lnTo>
                  <a:pt x="444035" y="749449"/>
                </a:lnTo>
                <a:lnTo>
                  <a:pt x="487661" y="738967"/>
                </a:lnTo>
                <a:lnTo>
                  <a:pt x="530035" y="723244"/>
                </a:lnTo>
                <a:lnTo>
                  <a:pt x="570655" y="702281"/>
                </a:lnTo>
                <a:lnTo>
                  <a:pt x="609020" y="676077"/>
                </a:lnTo>
                <a:lnTo>
                  <a:pt x="644631" y="644632"/>
                </a:lnTo>
                <a:lnTo>
                  <a:pt x="676076" y="609021"/>
                </a:lnTo>
                <a:lnTo>
                  <a:pt x="702281" y="570656"/>
                </a:lnTo>
                <a:lnTo>
                  <a:pt x="723244" y="530035"/>
                </a:lnTo>
                <a:lnTo>
                  <a:pt x="738967" y="487662"/>
                </a:lnTo>
                <a:lnTo>
                  <a:pt x="749449" y="444036"/>
                </a:lnTo>
                <a:lnTo>
                  <a:pt x="754689" y="399659"/>
                </a:lnTo>
                <a:lnTo>
                  <a:pt x="754689" y="355031"/>
                </a:lnTo>
                <a:lnTo>
                  <a:pt x="749449" y="310654"/>
                </a:lnTo>
                <a:lnTo>
                  <a:pt x="738967" y="267028"/>
                </a:lnTo>
                <a:lnTo>
                  <a:pt x="723244" y="224654"/>
                </a:lnTo>
                <a:lnTo>
                  <a:pt x="702281" y="184034"/>
                </a:lnTo>
                <a:lnTo>
                  <a:pt x="676076" y="145669"/>
                </a:lnTo>
                <a:lnTo>
                  <a:pt x="644631" y="110058"/>
                </a:lnTo>
                <a:lnTo>
                  <a:pt x="609020" y="78613"/>
                </a:lnTo>
                <a:lnTo>
                  <a:pt x="570655" y="52408"/>
                </a:lnTo>
                <a:lnTo>
                  <a:pt x="530035" y="31445"/>
                </a:lnTo>
                <a:lnTo>
                  <a:pt x="487661" y="15722"/>
                </a:lnTo>
                <a:lnTo>
                  <a:pt x="444035" y="5240"/>
                </a:lnTo>
                <a:lnTo>
                  <a:pt x="39965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6715031" y="4749010"/>
            <a:ext cx="755015" cy="755015"/>
          </a:xfrm>
          <a:custGeom>
            <a:avLst/>
            <a:gdLst/>
            <a:ahLst/>
            <a:cxnLst/>
            <a:rect l="l" t="t" r="r" b="b"/>
            <a:pathLst>
              <a:path w="755015" h="755014">
                <a:moveTo>
                  <a:pt x="399658" y="0"/>
                </a:moveTo>
                <a:lnTo>
                  <a:pt x="355030" y="0"/>
                </a:lnTo>
                <a:lnTo>
                  <a:pt x="310653" y="5240"/>
                </a:lnTo>
                <a:lnTo>
                  <a:pt x="267027" y="15722"/>
                </a:lnTo>
                <a:lnTo>
                  <a:pt x="224654" y="31445"/>
                </a:lnTo>
                <a:lnTo>
                  <a:pt x="184033" y="52408"/>
                </a:lnTo>
                <a:lnTo>
                  <a:pt x="145668" y="78612"/>
                </a:lnTo>
                <a:lnTo>
                  <a:pt x="110057" y="110057"/>
                </a:lnTo>
                <a:lnTo>
                  <a:pt x="78612" y="145668"/>
                </a:lnTo>
                <a:lnTo>
                  <a:pt x="52408" y="184033"/>
                </a:lnTo>
                <a:lnTo>
                  <a:pt x="31445" y="224654"/>
                </a:lnTo>
                <a:lnTo>
                  <a:pt x="15722" y="267027"/>
                </a:lnTo>
                <a:lnTo>
                  <a:pt x="5240" y="310653"/>
                </a:lnTo>
                <a:lnTo>
                  <a:pt x="0" y="355030"/>
                </a:lnTo>
                <a:lnTo>
                  <a:pt x="0" y="399658"/>
                </a:lnTo>
                <a:lnTo>
                  <a:pt x="5240" y="444035"/>
                </a:lnTo>
                <a:lnTo>
                  <a:pt x="15722" y="487661"/>
                </a:lnTo>
                <a:lnTo>
                  <a:pt x="31445" y="530035"/>
                </a:lnTo>
                <a:lnTo>
                  <a:pt x="52408" y="570655"/>
                </a:lnTo>
                <a:lnTo>
                  <a:pt x="78612" y="609020"/>
                </a:lnTo>
                <a:lnTo>
                  <a:pt x="110057" y="644631"/>
                </a:lnTo>
                <a:lnTo>
                  <a:pt x="145668" y="676076"/>
                </a:lnTo>
                <a:lnTo>
                  <a:pt x="184033" y="702281"/>
                </a:lnTo>
                <a:lnTo>
                  <a:pt x="224654" y="723244"/>
                </a:lnTo>
                <a:lnTo>
                  <a:pt x="267027" y="738967"/>
                </a:lnTo>
                <a:lnTo>
                  <a:pt x="310653" y="749449"/>
                </a:lnTo>
                <a:lnTo>
                  <a:pt x="355030" y="754689"/>
                </a:lnTo>
                <a:lnTo>
                  <a:pt x="399658" y="754689"/>
                </a:lnTo>
                <a:lnTo>
                  <a:pt x="444035" y="749449"/>
                </a:lnTo>
                <a:lnTo>
                  <a:pt x="487661" y="738967"/>
                </a:lnTo>
                <a:lnTo>
                  <a:pt x="530035" y="723244"/>
                </a:lnTo>
                <a:lnTo>
                  <a:pt x="570655" y="702281"/>
                </a:lnTo>
                <a:lnTo>
                  <a:pt x="609020" y="676076"/>
                </a:lnTo>
                <a:lnTo>
                  <a:pt x="644631" y="644631"/>
                </a:lnTo>
                <a:lnTo>
                  <a:pt x="676076" y="609020"/>
                </a:lnTo>
                <a:lnTo>
                  <a:pt x="702281" y="570655"/>
                </a:lnTo>
                <a:lnTo>
                  <a:pt x="723244" y="530035"/>
                </a:lnTo>
                <a:lnTo>
                  <a:pt x="738967" y="487661"/>
                </a:lnTo>
                <a:lnTo>
                  <a:pt x="749449" y="444035"/>
                </a:lnTo>
                <a:lnTo>
                  <a:pt x="754689" y="399658"/>
                </a:lnTo>
                <a:lnTo>
                  <a:pt x="754689" y="355030"/>
                </a:lnTo>
                <a:lnTo>
                  <a:pt x="749449" y="310653"/>
                </a:lnTo>
                <a:lnTo>
                  <a:pt x="738967" y="267027"/>
                </a:lnTo>
                <a:lnTo>
                  <a:pt x="723244" y="224654"/>
                </a:lnTo>
                <a:lnTo>
                  <a:pt x="702281" y="184033"/>
                </a:lnTo>
                <a:lnTo>
                  <a:pt x="676076" y="145668"/>
                </a:lnTo>
                <a:lnTo>
                  <a:pt x="644631" y="110057"/>
                </a:lnTo>
                <a:lnTo>
                  <a:pt x="609020" y="78612"/>
                </a:lnTo>
                <a:lnTo>
                  <a:pt x="570655" y="52408"/>
                </a:lnTo>
                <a:lnTo>
                  <a:pt x="530035" y="31445"/>
                </a:lnTo>
                <a:lnTo>
                  <a:pt x="487661" y="15722"/>
                </a:lnTo>
                <a:lnTo>
                  <a:pt x="444035" y="5240"/>
                </a:lnTo>
                <a:lnTo>
                  <a:pt x="39965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7707316" y="4845885"/>
            <a:ext cx="16516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SPLINTING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715031" y="2110472"/>
            <a:ext cx="755015" cy="755015"/>
          </a:xfrm>
          <a:custGeom>
            <a:avLst/>
            <a:gdLst/>
            <a:ahLst/>
            <a:cxnLst/>
            <a:rect l="l" t="t" r="r" b="b"/>
            <a:pathLst>
              <a:path w="755015" h="755014">
                <a:moveTo>
                  <a:pt x="399658" y="0"/>
                </a:moveTo>
                <a:lnTo>
                  <a:pt x="355030" y="0"/>
                </a:lnTo>
                <a:lnTo>
                  <a:pt x="310653" y="5240"/>
                </a:lnTo>
                <a:lnTo>
                  <a:pt x="267027" y="15722"/>
                </a:lnTo>
                <a:lnTo>
                  <a:pt x="224654" y="31445"/>
                </a:lnTo>
                <a:lnTo>
                  <a:pt x="184033" y="52408"/>
                </a:lnTo>
                <a:lnTo>
                  <a:pt x="145668" y="78613"/>
                </a:lnTo>
                <a:lnTo>
                  <a:pt x="110057" y="110058"/>
                </a:lnTo>
                <a:lnTo>
                  <a:pt x="78612" y="145669"/>
                </a:lnTo>
                <a:lnTo>
                  <a:pt x="52408" y="184034"/>
                </a:lnTo>
                <a:lnTo>
                  <a:pt x="31445" y="224654"/>
                </a:lnTo>
                <a:lnTo>
                  <a:pt x="15722" y="267028"/>
                </a:lnTo>
                <a:lnTo>
                  <a:pt x="5240" y="310654"/>
                </a:lnTo>
                <a:lnTo>
                  <a:pt x="0" y="355031"/>
                </a:lnTo>
                <a:lnTo>
                  <a:pt x="0" y="399659"/>
                </a:lnTo>
                <a:lnTo>
                  <a:pt x="5240" y="444036"/>
                </a:lnTo>
                <a:lnTo>
                  <a:pt x="15722" y="487662"/>
                </a:lnTo>
                <a:lnTo>
                  <a:pt x="31445" y="530035"/>
                </a:lnTo>
                <a:lnTo>
                  <a:pt x="52408" y="570655"/>
                </a:lnTo>
                <a:lnTo>
                  <a:pt x="78612" y="609020"/>
                </a:lnTo>
                <a:lnTo>
                  <a:pt x="110057" y="644630"/>
                </a:lnTo>
                <a:lnTo>
                  <a:pt x="145668" y="676076"/>
                </a:lnTo>
                <a:lnTo>
                  <a:pt x="184033" y="702280"/>
                </a:lnTo>
                <a:lnTo>
                  <a:pt x="224654" y="723244"/>
                </a:lnTo>
                <a:lnTo>
                  <a:pt x="267027" y="738966"/>
                </a:lnTo>
                <a:lnTo>
                  <a:pt x="310653" y="749448"/>
                </a:lnTo>
                <a:lnTo>
                  <a:pt x="355030" y="754689"/>
                </a:lnTo>
                <a:lnTo>
                  <a:pt x="399658" y="754689"/>
                </a:lnTo>
                <a:lnTo>
                  <a:pt x="444035" y="749448"/>
                </a:lnTo>
                <a:lnTo>
                  <a:pt x="487661" y="738966"/>
                </a:lnTo>
                <a:lnTo>
                  <a:pt x="530035" y="723244"/>
                </a:lnTo>
                <a:lnTo>
                  <a:pt x="570655" y="702280"/>
                </a:lnTo>
                <a:lnTo>
                  <a:pt x="609020" y="676076"/>
                </a:lnTo>
                <a:lnTo>
                  <a:pt x="644631" y="644630"/>
                </a:lnTo>
                <a:lnTo>
                  <a:pt x="676076" y="609020"/>
                </a:lnTo>
                <a:lnTo>
                  <a:pt x="702281" y="570655"/>
                </a:lnTo>
                <a:lnTo>
                  <a:pt x="723244" y="530035"/>
                </a:lnTo>
                <a:lnTo>
                  <a:pt x="738967" y="487662"/>
                </a:lnTo>
                <a:lnTo>
                  <a:pt x="749449" y="444036"/>
                </a:lnTo>
                <a:lnTo>
                  <a:pt x="754689" y="399659"/>
                </a:lnTo>
                <a:lnTo>
                  <a:pt x="754689" y="355031"/>
                </a:lnTo>
                <a:lnTo>
                  <a:pt x="749449" y="310654"/>
                </a:lnTo>
                <a:lnTo>
                  <a:pt x="738967" y="267028"/>
                </a:lnTo>
                <a:lnTo>
                  <a:pt x="723244" y="224654"/>
                </a:lnTo>
                <a:lnTo>
                  <a:pt x="702281" y="184034"/>
                </a:lnTo>
                <a:lnTo>
                  <a:pt x="676076" y="145669"/>
                </a:lnTo>
                <a:lnTo>
                  <a:pt x="644631" y="110058"/>
                </a:lnTo>
                <a:lnTo>
                  <a:pt x="609020" y="78613"/>
                </a:lnTo>
                <a:lnTo>
                  <a:pt x="570655" y="52408"/>
                </a:lnTo>
                <a:lnTo>
                  <a:pt x="530035" y="31445"/>
                </a:lnTo>
                <a:lnTo>
                  <a:pt x="487661" y="15722"/>
                </a:lnTo>
                <a:lnTo>
                  <a:pt x="444035" y="5240"/>
                </a:lnTo>
                <a:lnTo>
                  <a:pt x="399658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825675" y="1907925"/>
            <a:ext cx="533400" cy="3531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70485">
              <a:lnSpc>
                <a:spcPct val="144300"/>
              </a:lnSpc>
            </a:pPr>
            <a:r>
              <a:rPr dirty="0" sz="4000" spc="-50">
                <a:solidFill>
                  <a:srgbClr val="FFFFFF"/>
                </a:solidFill>
                <a:latin typeface="Arial Black"/>
                <a:cs typeface="Arial Black"/>
              </a:rPr>
              <a:t>P A W 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707316" y="2277212"/>
            <a:ext cx="730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89441" y="1508645"/>
            <a:ext cx="2966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LIFE-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THREATENING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712427" y="1508645"/>
            <a:ext cx="40665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AFTER</a:t>
            </a:r>
            <a:r>
              <a:rPr dirty="0" sz="24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LIFE-THREATENING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34123" y="2093931"/>
            <a:ext cx="4436110" cy="3293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225"/>
              </a:lnSpc>
              <a:tabLst>
                <a:tab pos="782320" algn="l"/>
              </a:tabLst>
            </a:pPr>
            <a:r>
              <a:rPr dirty="0" baseline="-13888" sz="6000" spc="-75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dirty="0" baseline="-13888" sz="600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MASSIVE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BLEEDING</a:t>
            </a:r>
            <a:endParaRPr sz="2400">
              <a:latin typeface="Arial"/>
              <a:cs typeface="Arial"/>
            </a:endParaRPr>
          </a:p>
          <a:p>
            <a:pPr marL="2658745">
              <a:lnSpc>
                <a:spcPts val="1814"/>
              </a:lnSpc>
              <a:spcBef>
                <a:spcPts val="430"/>
              </a:spcBef>
            </a:pPr>
            <a:r>
              <a:rPr dirty="0" sz="1600" b="1">
                <a:solidFill>
                  <a:srgbClr val="F2F2F2"/>
                </a:solidFill>
                <a:latin typeface="Arial"/>
                <a:cs typeface="Arial"/>
              </a:rPr>
              <a:t>#1</a:t>
            </a:r>
            <a:r>
              <a:rPr dirty="0" sz="1600" spc="-10" b="1">
                <a:solidFill>
                  <a:srgbClr val="F2F2F2"/>
                </a:solidFill>
                <a:latin typeface="Arial"/>
                <a:cs typeface="Arial"/>
              </a:rPr>
              <a:t> Priority</a:t>
            </a:r>
            <a:endParaRPr sz="1600">
              <a:latin typeface="Arial"/>
              <a:cs typeface="Arial"/>
            </a:endParaRPr>
          </a:p>
          <a:p>
            <a:pPr marL="41910">
              <a:lnSpc>
                <a:spcPts val="4695"/>
              </a:lnSpc>
              <a:tabLst>
                <a:tab pos="833755" algn="l"/>
              </a:tabLst>
            </a:pPr>
            <a:r>
              <a:rPr dirty="0" baseline="-11111" sz="6000" spc="-75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baseline="-11111" sz="600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AIRWAY</a:t>
            </a:r>
            <a:endParaRPr sz="24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1800"/>
              </a:spcBef>
              <a:tabLst>
                <a:tab pos="782320" algn="l"/>
              </a:tabLst>
            </a:pPr>
            <a:r>
              <a:rPr dirty="0" baseline="-13194" sz="6000" spc="-75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baseline="-13194" sz="600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RESPIRATION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(Breathing)</a:t>
            </a:r>
            <a:endParaRPr sz="24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2145"/>
              </a:spcBef>
              <a:tabLst>
                <a:tab pos="790575" algn="l"/>
              </a:tabLst>
            </a:pPr>
            <a:r>
              <a:rPr dirty="0" baseline="-11111" sz="6000" spc="-75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dirty="0" baseline="-11111" sz="600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CIRCULATION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6023585" y="1652907"/>
            <a:ext cx="0" cy="4770755"/>
          </a:xfrm>
          <a:custGeom>
            <a:avLst/>
            <a:gdLst/>
            <a:ahLst/>
            <a:cxnLst/>
            <a:rect l="l" t="t" r="r" b="b"/>
            <a:pathLst>
              <a:path w="0" h="4770755">
                <a:moveTo>
                  <a:pt x="0" y="0"/>
                </a:moveTo>
                <a:lnTo>
                  <a:pt x="0" y="4770285"/>
                </a:lnTo>
              </a:path>
            </a:pathLst>
          </a:custGeom>
          <a:ln w="38100">
            <a:solidFill>
              <a:srgbClr val="898989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98858" y="2046320"/>
            <a:ext cx="5445760" cy="3403600"/>
          </a:xfrm>
          <a:custGeom>
            <a:avLst/>
            <a:gdLst/>
            <a:ahLst/>
            <a:cxnLst/>
            <a:rect l="l" t="t" r="r" b="b"/>
            <a:pathLst>
              <a:path w="5445760" h="3403600">
                <a:moveTo>
                  <a:pt x="5445627" y="0"/>
                </a:moveTo>
                <a:lnTo>
                  <a:pt x="0" y="0"/>
                </a:lnTo>
                <a:lnTo>
                  <a:pt x="0" y="3403415"/>
                </a:lnTo>
                <a:lnTo>
                  <a:pt x="5445627" y="3403415"/>
                </a:lnTo>
                <a:lnTo>
                  <a:pt x="5445627" y="0"/>
                </a:lnTo>
                <a:close/>
              </a:path>
            </a:pathLst>
          </a:custGeom>
          <a:solidFill>
            <a:srgbClr val="2E333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7707316" y="3982923"/>
            <a:ext cx="14135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WOUNDS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6351832" y="1487302"/>
            <a:ext cx="5445760" cy="4392295"/>
          </a:xfrm>
          <a:custGeom>
            <a:avLst/>
            <a:gdLst/>
            <a:ahLst/>
            <a:cxnLst/>
            <a:rect l="l" t="t" r="r" b="b"/>
            <a:pathLst>
              <a:path w="5445759" h="4392295">
                <a:moveTo>
                  <a:pt x="5445627" y="0"/>
                </a:moveTo>
                <a:lnTo>
                  <a:pt x="0" y="0"/>
                </a:lnTo>
                <a:lnTo>
                  <a:pt x="0" y="4392289"/>
                </a:lnTo>
                <a:lnTo>
                  <a:pt x="5445627" y="4392289"/>
                </a:lnTo>
                <a:lnTo>
                  <a:pt x="5445627" y="0"/>
                </a:lnTo>
                <a:close/>
              </a:path>
            </a:pathLst>
          </a:custGeom>
          <a:solidFill>
            <a:srgbClr val="2E3334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9607" y="263636"/>
            <a:ext cx="7305040" cy="6352540"/>
            <a:chOff x="119607" y="263636"/>
            <a:chExt cx="7305040" cy="63525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829" y="263636"/>
              <a:ext cx="1151496" cy="6528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607" y="684222"/>
              <a:ext cx="7304530" cy="593186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1038" y="2128191"/>
              <a:ext cx="2369851" cy="236985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343146" y="2511836"/>
            <a:ext cx="4081145" cy="35534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88265" marR="229235">
              <a:lnSpc>
                <a:spcPts val="2300"/>
              </a:lnSpc>
              <a:spcBef>
                <a:spcPts val="260"/>
              </a:spcBef>
            </a:pPr>
            <a:r>
              <a:rPr dirty="0" sz="2000" b="1">
                <a:latin typeface="Arial"/>
                <a:cs typeface="Arial"/>
              </a:rPr>
              <a:t>Blunt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TBI/closed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head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injury </a:t>
            </a:r>
            <a:r>
              <a:rPr dirty="0" sz="2000">
                <a:latin typeface="Arial MT"/>
                <a:cs typeface="Arial MT"/>
              </a:rPr>
              <a:t>(blast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event,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fall,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vehicle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collision/ </a:t>
            </a:r>
            <a:r>
              <a:rPr dirty="0" sz="2000">
                <a:latin typeface="Arial MT"/>
                <a:cs typeface="Arial MT"/>
              </a:rPr>
              <a:t>rollover,</a:t>
            </a:r>
            <a:r>
              <a:rPr dirty="0" sz="2000" spc="-14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etc.)</a:t>
            </a:r>
            <a:endParaRPr sz="2000">
              <a:latin typeface="Arial MT"/>
              <a:cs typeface="Arial MT"/>
            </a:endParaRPr>
          </a:p>
          <a:p>
            <a:pPr marL="88265" marR="5080">
              <a:lnSpc>
                <a:spcPts val="2300"/>
              </a:lnSpc>
              <a:spcBef>
                <a:spcPts val="1000"/>
              </a:spcBef>
            </a:pPr>
            <a:r>
              <a:rPr dirty="0" sz="2000" b="1">
                <a:latin typeface="Arial"/>
                <a:cs typeface="Arial"/>
              </a:rPr>
              <a:t>Penetrating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TBI/open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head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injury </a:t>
            </a:r>
            <a:r>
              <a:rPr dirty="0" sz="2000">
                <a:latin typeface="Arial MT"/>
                <a:cs typeface="Arial MT"/>
              </a:rPr>
              <a:t>(gunshot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or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shrapnel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wound,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open </a:t>
            </a:r>
            <a:r>
              <a:rPr dirty="0" sz="2000">
                <a:latin typeface="Arial MT"/>
                <a:cs typeface="Arial MT"/>
              </a:rPr>
              <a:t>skull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fracture,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etc.)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 algn="just" marL="12700" marR="181610">
              <a:lnSpc>
                <a:spcPts val="2800"/>
              </a:lnSpc>
              <a:spcBef>
                <a:spcPts val="1964"/>
              </a:spcBef>
            </a:pPr>
            <a:r>
              <a:rPr dirty="0" sz="2400" b="1">
                <a:solidFill>
                  <a:srgbClr val="921928"/>
                </a:solidFill>
                <a:latin typeface="Arial"/>
                <a:cs typeface="Arial"/>
              </a:rPr>
              <a:t>Open</a:t>
            </a:r>
            <a:r>
              <a:rPr dirty="0" sz="2400" spc="-3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921928"/>
                </a:solidFill>
                <a:latin typeface="Arial"/>
                <a:cs typeface="Arial"/>
              </a:rPr>
              <a:t>head</a:t>
            </a:r>
            <a:r>
              <a:rPr dirty="0" sz="2400" spc="-2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921928"/>
                </a:solidFill>
                <a:latin typeface="Arial"/>
                <a:cs typeface="Arial"/>
              </a:rPr>
              <a:t>injuries</a:t>
            </a:r>
            <a:r>
              <a:rPr dirty="0" sz="24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may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be </a:t>
            </a:r>
            <a:r>
              <a:rPr dirty="0" sz="2400" b="1">
                <a:latin typeface="Arial"/>
                <a:cs typeface="Arial"/>
              </a:rPr>
              <a:t>obvious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while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921928"/>
                </a:solidFill>
                <a:latin typeface="Arial"/>
                <a:cs typeface="Arial"/>
              </a:rPr>
              <a:t>closed</a:t>
            </a:r>
            <a:r>
              <a:rPr dirty="0" sz="2400" spc="-2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921928"/>
                </a:solidFill>
                <a:latin typeface="Arial"/>
                <a:cs typeface="Arial"/>
              </a:rPr>
              <a:t>head </a:t>
            </a:r>
            <a:r>
              <a:rPr dirty="0" sz="2400" b="1">
                <a:solidFill>
                  <a:srgbClr val="921928"/>
                </a:solidFill>
                <a:latin typeface="Arial"/>
                <a:cs typeface="Arial"/>
              </a:rPr>
              <a:t>injuries</a:t>
            </a:r>
            <a:r>
              <a:rPr dirty="0" sz="2400" spc="-15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may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6922" y="622335"/>
            <a:ext cx="8978265" cy="1089660"/>
          </a:xfrm>
          <a:prstGeom prst="rect"/>
        </p:spPr>
        <p:txBody>
          <a:bodyPr wrap="square" lIns="0" tIns="1022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>
                <a:solidFill>
                  <a:srgbClr val="921928"/>
                </a:solidFill>
              </a:rPr>
              <a:t>TYPES</a:t>
            </a:r>
            <a:r>
              <a:rPr dirty="0" spc="-15">
                <a:solidFill>
                  <a:srgbClr val="921928"/>
                </a:solidFill>
              </a:rPr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HEAD</a:t>
            </a:r>
            <a:r>
              <a:rPr dirty="0" spc="-5"/>
              <a:t> </a:t>
            </a:r>
            <a:r>
              <a:rPr dirty="0" spc="-10"/>
              <a:t>INJURY</a:t>
            </a: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dirty="0" sz="2400"/>
              <a:t>HEAD</a:t>
            </a:r>
            <a:r>
              <a:rPr dirty="0" sz="2400" spc="-45"/>
              <a:t> </a:t>
            </a:r>
            <a:r>
              <a:rPr dirty="0" sz="2400"/>
              <a:t>INJURY</a:t>
            </a:r>
            <a:r>
              <a:rPr dirty="0" sz="2400" spc="-75"/>
              <a:t> </a:t>
            </a:r>
            <a:r>
              <a:rPr dirty="0" sz="2400"/>
              <a:t>IS</a:t>
            </a:r>
            <a:r>
              <a:rPr dirty="0" sz="2400" spc="-35"/>
              <a:t> </a:t>
            </a:r>
            <a:r>
              <a:rPr dirty="0" sz="2400"/>
              <a:t>TRAUMA</a:t>
            </a:r>
            <a:r>
              <a:rPr dirty="0" sz="2400" spc="-120"/>
              <a:t> </a:t>
            </a:r>
            <a:r>
              <a:rPr dirty="0" sz="2400"/>
              <a:t>TO</a:t>
            </a:r>
            <a:r>
              <a:rPr dirty="0" sz="2400" spc="-40"/>
              <a:t> </a:t>
            </a:r>
            <a:r>
              <a:rPr dirty="0" sz="2400"/>
              <a:t>THE</a:t>
            </a:r>
            <a:r>
              <a:rPr dirty="0" sz="2400" spc="-30"/>
              <a:t> </a:t>
            </a:r>
            <a:r>
              <a:rPr dirty="0" sz="2400" spc="-35"/>
              <a:t>SCALP,</a:t>
            </a:r>
            <a:r>
              <a:rPr dirty="0" sz="2400" spc="-40"/>
              <a:t> </a:t>
            </a:r>
            <a:r>
              <a:rPr dirty="0" sz="2400"/>
              <a:t>SKULL,</a:t>
            </a:r>
            <a:r>
              <a:rPr dirty="0" sz="2400" spc="-40"/>
              <a:t> </a:t>
            </a:r>
            <a:r>
              <a:rPr dirty="0" sz="2400"/>
              <a:t>OR</a:t>
            </a:r>
            <a:r>
              <a:rPr dirty="0" sz="2400" spc="-30"/>
              <a:t> </a:t>
            </a:r>
            <a:r>
              <a:rPr dirty="0" sz="2400" spc="-10"/>
              <a:t>BRAIN</a:t>
            </a:r>
            <a:endParaRPr sz="24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2808856" y="2303551"/>
            <a:ext cx="4490085" cy="2194560"/>
            <a:chOff x="2808856" y="2303551"/>
            <a:chExt cx="4490085" cy="2194560"/>
          </a:xfrm>
        </p:grpSpPr>
        <p:sp>
          <p:nvSpPr>
            <p:cNvPr id="11" name="object 11" descr=""/>
            <p:cNvSpPr/>
            <p:nvPr/>
          </p:nvSpPr>
          <p:spPr>
            <a:xfrm>
              <a:off x="7184288" y="2586456"/>
              <a:ext cx="114300" cy="1874520"/>
            </a:xfrm>
            <a:custGeom>
              <a:avLst/>
              <a:gdLst/>
              <a:ahLst/>
              <a:cxnLst/>
              <a:rect l="l" t="t" r="r" b="b"/>
              <a:pathLst>
                <a:path w="114300" h="1874520">
                  <a:moveTo>
                    <a:pt x="114300" y="1046200"/>
                  </a:moveTo>
                  <a:lnTo>
                    <a:pt x="0" y="1046200"/>
                  </a:lnTo>
                  <a:lnTo>
                    <a:pt x="0" y="1873910"/>
                  </a:lnTo>
                  <a:lnTo>
                    <a:pt x="114300" y="1873910"/>
                  </a:lnTo>
                  <a:lnTo>
                    <a:pt x="114300" y="1046200"/>
                  </a:lnTo>
                  <a:close/>
                </a:path>
                <a:path w="114300" h="1874520">
                  <a:moveTo>
                    <a:pt x="114300" y="0"/>
                  </a:moveTo>
                  <a:lnTo>
                    <a:pt x="0" y="0"/>
                  </a:lnTo>
                  <a:lnTo>
                    <a:pt x="0" y="812152"/>
                  </a:lnTo>
                  <a:lnTo>
                    <a:pt x="114300" y="812152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219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8856" y="2303551"/>
              <a:ext cx="2195060" cy="2194491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0587" y="1180086"/>
            <a:ext cx="2448383" cy="216050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42186" y="2193627"/>
            <a:ext cx="3696970" cy="34671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301625">
              <a:lnSpc>
                <a:spcPts val="2300"/>
              </a:lnSpc>
              <a:spcBef>
                <a:spcPts val="260"/>
              </a:spcBef>
            </a:pPr>
            <a:r>
              <a:rPr dirty="0" sz="2000">
                <a:latin typeface="Arial MT"/>
                <a:cs typeface="Arial MT"/>
              </a:rPr>
              <a:t>Involvement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vehicle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10" b="1">
                <a:latin typeface="Arial"/>
                <a:cs typeface="Arial"/>
              </a:rPr>
              <a:t>blast </a:t>
            </a:r>
            <a:r>
              <a:rPr dirty="0" sz="2000" b="1">
                <a:latin typeface="Arial"/>
                <a:cs typeface="Arial"/>
              </a:rPr>
              <a:t>event</a:t>
            </a:r>
            <a:r>
              <a:rPr dirty="0" sz="2000">
                <a:latin typeface="Arial MT"/>
                <a:cs typeface="Arial MT"/>
              </a:rPr>
              <a:t>,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b="1">
                <a:latin typeface="Arial"/>
                <a:cs typeface="Arial"/>
              </a:rPr>
              <a:t>collision</a:t>
            </a:r>
            <a:r>
              <a:rPr dirty="0" sz="2000">
                <a:latin typeface="Arial MT"/>
                <a:cs typeface="Arial MT"/>
              </a:rPr>
              <a:t>,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or</a:t>
            </a:r>
            <a:r>
              <a:rPr dirty="0" sz="2000" spc="-10">
                <a:latin typeface="Arial MT"/>
                <a:cs typeface="Arial MT"/>
              </a:rPr>
              <a:t> rollover</a:t>
            </a:r>
            <a:endParaRPr sz="2000">
              <a:latin typeface="Arial MT"/>
              <a:cs typeface="Arial MT"/>
            </a:endParaRPr>
          </a:p>
          <a:p>
            <a:pPr marL="12700" marR="90170">
              <a:lnSpc>
                <a:spcPts val="2300"/>
              </a:lnSpc>
              <a:spcBef>
                <a:spcPts val="1000"/>
              </a:spcBef>
            </a:pPr>
            <a:r>
              <a:rPr dirty="0" sz="2000">
                <a:latin typeface="Arial MT"/>
                <a:cs typeface="Arial MT"/>
              </a:rPr>
              <a:t>Presence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within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b="1">
                <a:solidFill>
                  <a:srgbClr val="921928"/>
                </a:solidFill>
                <a:latin typeface="Arial"/>
                <a:cs typeface="Arial"/>
              </a:rPr>
              <a:t>50</a:t>
            </a:r>
            <a:r>
              <a:rPr dirty="0" sz="20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21928"/>
                </a:solidFill>
                <a:latin typeface="Arial"/>
                <a:cs typeface="Arial"/>
              </a:rPr>
              <a:t>METERS</a:t>
            </a:r>
            <a:r>
              <a:rPr dirty="0" sz="2000" spc="-10" b="1">
                <a:solidFill>
                  <a:srgbClr val="92192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of </a:t>
            </a:r>
            <a:r>
              <a:rPr dirty="0" sz="2000" b="1">
                <a:latin typeface="Arial"/>
                <a:cs typeface="Arial"/>
              </a:rPr>
              <a:t>any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blast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(</a:t>
            </a:r>
            <a:r>
              <a:rPr dirty="0" u="sng" sz="2000" b="1">
                <a:solidFill>
                  <a:srgbClr val="921928"/>
                </a:solidFill>
                <a:uFill>
                  <a:solidFill>
                    <a:srgbClr val="921928"/>
                  </a:solidFill>
                </a:uFill>
                <a:latin typeface="Arial"/>
                <a:cs typeface="Arial"/>
              </a:rPr>
              <a:t>inside</a:t>
            </a:r>
            <a:r>
              <a:rPr dirty="0" u="sng" sz="2000" spc="-10" b="1">
                <a:solidFill>
                  <a:srgbClr val="921928"/>
                </a:solidFill>
                <a:uFill>
                  <a:solidFill>
                    <a:srgbClr val="92192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921928"/>
                </a:solidFill>
                <a:uFill>
                  <a:solidFill>
                    <a:srgbClr val="921928"/>
                  </a:solidFill>
                </a:uFill>
                <a:latin typeface="Arial"/>
                <a:cs typeface="Arial"/>
              </a:rPr>
              <a:t>or</a:t>
            </a:r>
            <a:r>
              <a:rPr dirty="0" u="sng" sz="2000" spc="-10" b="1">
                <a:solidFill>
                  <a:srgbClr val="921928"/>
                </a:solidFill>
                <a:uFill>
                  <a:solidFill>
                    <a:srgbClr val="921928"/>
                  </a:solidFill>
                </a:uFill>
                <a:latin typeface="Arial"/>
                <a:cs typeface="Arial"/>
              </a:rPr>
              <a:t> outside</a:t>
            </a:r>
            <a:r>
              <a:rPr dirty="0" sz="2000" spc="-10"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300"/>
              </a:lnSpc>
              <a:spcBef>
                <a:spcPts val="1000"/>
              </a:spcBef>
            </a:pP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-1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direct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blow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 the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head </a:t>
            </a:r>
            <a:r>
              <a:rPr dirty="0" sz="2000" spc="-25">
                <a:latin typeface="Arial MT"/>
                <a:cs typeface="Arial MT"/>
              </a:rPr>
              <a:t>or </a:t>
            </a:r>
            <a:r>
              <a:rPr dirty="0" sz="2000">
                <a:latin typeface="Arial MT"/>
                <a:cs typeface="Arial MT"/>
              </a:rPr>
              <a:t>witnessed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loss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10">
                <a:latin typeface="Arial MT"/>
                <a:cs typeface="Arial MT"/>
              </a:rPr>
              <a:t> consciousness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300"/>
              </a:lnSpc>
              <a:spcBef>
                <a:spcPts val="1000"/>
              </a:spcBef>
            </a:pPr>
            <a:r>
              <a:rPr dirty="0" sz="2000">
                <a:latin typeface="Arial MT"/>
                <a:cs typeface="Arial MT"/>
              </a:rPr>
              <a:t>Exposure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more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than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one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blast event</a:t>
            </a:r>
            <a:endParaRPr sz="2000">
              <a:latin typeface="Arial MT"/>
              <a:cs typeface="Arial MT"/>
            </a:endParaRPr>
          </a:p>
          <a:p>
            <a:pPr marL="12700" marR="273050">
              <a:lnSpc>
                <a:spcPts val="2300"/>
              </a:lnSpc>
              <a:spcBef>
                <a:spcPts val="1000"/>
              </a:spcBef>
            </a:pPr>
            <a:r>
              <a:rPr dirty="0" sz="2000">
                <a:latin typeface="Arial MT"/>
                <a:cs typeface="Arial MT"/>
              </a:rPr>
              <a:t>Gunshot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or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shrapnel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wound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to </a:t>
            </a:r>
            <a:r>
              <a:rPr dirty="0" sz="2000">
                <a:latin typeface="Arial MT"/>
                <a:cs typeface="Arial MT"/>
              </a:rPr>
              <a:t>head,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open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skull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fracture,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etc.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188173" y="2277392"/>
            <a:ext cx="114300" cy="521970"/>
          </a:xfrm>
          <a:custGeom>
            <a:avLst/>
            <a:gdLst/>
            <a:ahLst/>
            <a:cxnLst/>
            <a:rect l="l" t="t" r="r" b="b"/>
            <a:pathLst>
              <a:path w="114300" h="521969">
                <a:moveTo>
                  <a:pt x="0" y="521661"/>
                </a:moveTo>
                <a:lnTo>
                  <a:pt x="0" y="0"/>
                </a:lnTo>
                <a:lnTo>
                  <a:pt x="114300" y="0"/>
                </a:lnTo>
                <a:lnTo>
                  <a:pt x="114300" y="521661"/>
                </a:lnTo>
                <a:lnTo>
                  <a:pt x="0" y="521661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188173" y="3010229"/>
            <a:ext cx="114300" cy="521970"/>
          </a:xfrm>
          <a:custGeom>
            <a:avLst/>
            <a:gdLst/>
            <a:ahLst/>
            <a:cxnLst/>
            <a:rect l="l" t="t" r="r" b="b"/>
            <a:pathLst>
              <a:path w="114300" h="521970">
                <a:moveTo>
                  <a:pt x="0" y="521661"/>
                </a:moveTo>
                <a:lnTo>
                  <a:pt x="0" y="0"/>
                </a:lnTo>
                <a:lnTo>
                  <a:pt x="114300" y="0"/>
                </a:lnTo>
                <a:lnTo>
                  <a:pt x="114300" y="521661"/>
                </a:lnTo>
                <a:lnTo>
                  <a:pt x="0" y="521661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188173" y="3743067"/>
            <a:ext cx="114300" cy="521970"/>
          </a:xfrm>
          <a:custGeom>
            <a:avLst/>
            <a:gdLst/>
            <a:ahLst/>
            <a:cxnLst/>
            <a:rect l="l" t="t" r="r" b="b"/>
            <a:pathLst>
              <a:path w="114300" h="521970">
                <a:moveTo>
                  <a:pt x="0" y="521661"/>
                </a:moveTo>
                <a:lnTo>
                  <a:pt x="0" y="0"/>
                </a:lnTo>
                <a:lnTo>
                  <a:pt x="114300" y="0"/>
                </a:lnTo>
                <a:lnTo>
                  <a:pt x="114300" y="521661"/>
                </a:lnTo>
                <a:lnTo>
                  <a:pt x="0" y="521661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188173" y="4475905"/>
            <a:ext cx="114300" cy="528955"/>
          </a:xfrm>
          <a:custGeom>
            <a:avLst/>
            <a:gdLst/>
            <a:ahLst/>
            <a:cxnLst/>
            <a:rect l="l" t="t" r="r" b="b"/>
            <a:pathLst>
              <a:path w="114300" h="528954">
                <a:moveTo>
                  <a:pt x="0" y="528896"/>
                </a:moveTo>
                <a:lnTo>
                  <a:pt x="0" y="0"/>
                </a:lnTo>
                <a:lnTo>
                  <a:pt x="114300" y="0"/>
                </a:lnTo>
                <a:lnTo>
                  <a:pt x="114300" y="528896"/>
                </a:lnTo>
                <a:lnTo>
                  <a:pt x="0" y="528896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075" y="1272702"/>
            <a:ext cx="3229711" cy="212855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376211" y="5845140"/>
            <a:ext cx="1492885" cy="6502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9685" marR="5080" indent="-7620">
              <a:lnSpc>
                <a:spcPts val="2400"/>
              </a:lnSpc>
              <a:spcBef>
                <a:spcPts val="280"/>
              </a:spcBef>
            </a:pPr>
            <a:r>
              <a:rPr dirty="0" sz="2100" b="1" i="1">
                <a:latin typeface="Arial"/>
                <a:cs typeface="Arial"/>
              </a:rPr>
              <a:t>Direct</a:t>
            </a:r>
            <a:r>
              <a:rPr dirty="0" sz="2100" spc="-10" b="1" i="1">
                <a:latin typeface="Arial"/>
                <a:cs typeface="Arial"/>
              </a:rPr>
              <a:t> </a:t>
            </a:r>
            <a:r>
              <a:rPr dirty="0" sz="2100" spc="-20" b="1" i="1">
                <a:latin typeface="Arial"/>
                <a:cs typeface="Arial"/>
              </a:rPr>
              <a:t>Blow </a:t>
            </a:r>
            <a:r>
              <a:rPr dirty="0" sz="2100" b="1" i="1">
                <a:latin typeface="Arial"/>
                <a:cs typeface="Arial"/>
              </a:rPr>
              <a:t>to</a:t>
            </a:r>
            <a:r>
              <a:rPr dirty="0" sz="2100" spc="-10" b="1" i="1">
                <a:latin typeface="Arial"/>
                <a:cs typeface="Arial"/>
              </a:rPr>
              <a:t> </a:t>
            </a:r>
            <a:r>
              <a:rPr dirty="0" sz="2100" b="1" i="1">
                <a:latin typeface="Arial"/>
                <a:cs typeface="Arial"/>
              </a:rPr>
              <a:t>the </a:t>
            </a:r>
            <a:r>
              <a:rPr dirty="0" sz="2100" spc="-20" b="1" i="1">
                <a:latin typeface="Arial"/>
                <a:cs typeface="Arial"/>
              </a:rPr>
              <a:t>Head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7188173" y="5215978"/>
            <a:ext cx="114300" cy="528955"/>
          </a:xfrm>
          <a:custGeom>
            <a:avLst/>
            <a:gdLst/>
            <a:ahLst/>
            <a:cxnLst/>
            <a:rect l="l" t="t" r="r" b="b"/>
            <a:pathLst>
              <a:path w="114300" h="528954">
                <a:moveTo>
                  <a:pt x="0" y="528896"/>
                </a:moveTo>
                <a:lnTo>
                  <a:pt x="0" y="0"/>
                </a:lnTo>
                <a:lnTo>
                  <a:pt x="114300" y="0"/>
                </a:lnTo>
                <a:lnTo>
                  <a:pt x="114300" y="528896"/>
                </a:lnTo>
                <a:lnTo>
                  <a:pt x="0" y="528896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0246" y="3861381"/>
            <a:ext cx="1463663" cy="200603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01007" y="3965718"/>
            <a:ext cx="1878115" cy="1880223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4653008" y="5845140"/>
            <a:ext cx="1196340" cy="6502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26670" marR="5080" indent="-14604">
              <a:lnSpc>
                <a:spcPts val="2400"/>
              </a:lnSpc>
              <a:spcBef>
                <a:spcPts val="280"/>
              </a:spcBef>
            </a:pPr>
            <a:r>
              <a:rPr dirty="0" sz="2100" spc="-10" b="1" i="1">
                <a:latin typeface="Arial"/>
                <a:cs typeface="Arial"/>
              </a:rPr>
              <a:t>Gunshot/ Shrapnel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marL="1141095" marR="5080" indent="-995044">
              <a:lnSpc>
                <a:spcPts val="3790"/>
              </a:lnSpc>
              <a:spcBef>
                <a:spcPts val="665"/>
              </a:spcBef>
            </a:pPr>
            <a:r>
              <a:rPr dirty="0"/>
              <a:t>POTENTIAL</a:t>
            </a:r>
            <a:r>
              <a:rPr dirty="0" spc="-100"/>
              <a:t> </a:t>
            </a:r>
            <a:r>
              <a:rPr dirty="0" spc="-10">
                <a:solidFill>
                  <a:srgbClr val="921928"/>
                </a:solidFill>
              </a:rPr>
              <a:t>MECHANISMS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HEAD</a:t>
            </a:r>
            <a:r>
              <a:rPr dirty="0" spc="-5"/>
              <a:t> </a:t>
            </a:r>
            <a:r>
              <a:rPr dirty="0" spc="-10"/>
              <a:t>INJURY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1761906" y="3397939"/>
            <a:ext cx="82613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 i="1">
                <a:latin typeface="Arial"/>
                <a:cs typeface="Arial"/>
              </a:rPr>
              <a:t>Blasts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914619" y="3426228"/>
            <a:ext cx="7467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35" b="1" i="1">
                <a:latin typeface="Arial"/>
                <a:cs typeface="Arial"/>
              </a:rPr>
              <a:t>MVAs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marL="1141095" marR="5080" indent="-707390">
              <a:lnSpc>
                <a:spcPts val="3790"/>
              </a:lnSpc>
              <a:spcBef>
                <a:spcPts val="665"/>
              </a:spcBef>
            </a:pPr>
            <a:r>
              <a:rPr dirty="0">
                <a:solidFill>
                  <a:srgbClr val="921928"/>
                </a:solidFill>
              </a:rPr>
              <a:t>SIGNS</a:t>
            </a:r>
            <a:r>
              <a:rPr dirty="0" spc="-140">
                <a:solidFill>
                  <a:srgbClr val="921928"/>
                </a:solidFill>
              </a:rPr>
              <a:t> </a:t>
            </a:r>
            <a:r>
              <a:rPr dirty="0">
                <a:solidFill>
                  <a:srgbClr val="921928"/>
                </a:solidFill>
              </a:rPr>
              <a:t>AND</a:t>
            </a:r>
            <a:r>
              <a:rPr dirty="0" spc="-5">
                <a:solidFill>
                  <a:srgbClr val="921928"/>
                </a:solidFill>
              </a:rPr>
              <a:t> </a:t>
            </a:r>
            <a:r>
              <a:rPr dirty="0" spc="-20">
                <a:solidFill>
                  <a:srgbClr val="921928"/>
                </a:solidFill>
              </a:rPr>
              <a:t>SYMPTOMS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HEAD</a:t>
            </a:r>
            <a:r>
              <a:rPr dirty="0" spc="-5"/>
              <a:t> </a:t>
            </a:r>
            <a:r>
              <a:rPr dirty="0" spc="-10"/>
              <a:t>INJURY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435830" y="2595709"/>
            <a:ext cx="4193540" cy="30073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496570">
              <a:lnSpc>
                <a:spcPts val="2800"/>
              </a:lnSpc>
              <a:spcBef>
                <a:spcPts val="260"/>
              </a:spcBef>
            </a:pPr>
            <a:r>
              <a:rPr dirty="0" sz="2400">
                <a:latin typeface="Arial MT"/>
                <a:cs typeface="Arial MT"/>
              </a:rPr>
              <a:t>Obvious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scalp,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skull</a:t>
            </a:r>
            <a:r>
              <a:rPr dirty="0" sz="2400" spc="-10">
                <a:latin typeface="Arial MT"/>
                <a:cs typeface="Arial MT"/>
              </a:rPr>
              <a:t> wound </a:t>
            </a:r>
            <a:r>
              <a:rPr dirty="0" sz="2400">
                <a:latin typeface="Arial MT"/>
                <a:cs typeface="Arial MT"/>
              </a:rPr>
              <a:t>or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deformity</a:t>
            </a:r>
            <a:endParaRPr sz="2400">
              <a:latin typeface="Arial MT"/>
              <a:cs typeface="Arial MT"/>
            </a:endParaRPr>
          </a:p>
          <a:p>
            <a:pPr marL="12700" marR="73025">
              <a:lnSpc>
                <a:spcPts val="5000"/>
              </a:lnSpc>
              <a:spcBef>
                <a:spcPts val="439"/>
              </a:spcBef>
            </a:pPr>
            <a:r>
              <a:rPr dirty="0" sz="2400">
                <a:latin typeface="Arial MT"/>
                <a:cs typeface="Arial MT"/>
              </a:rPr>
              <a:t>Altered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level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of</a:t>
            </a:r>
            <a:r>
              <a:rPr dirty="0" sz="2400" spc="-10">
                <a:latin typeface="Arial MT"/>
                <a:cs typeface="Arial MT"/>
              </a:rPr>
              <a:t> consciousness </a:t>
            </a:r>
            <a:r>
              <a:rPr dirty="0" sz="2400">
                <a:latin typeface="Arial MT"/>
                <a:cs typeface="Arial MT"/>
              </a:rPr>
              <a:t>Pupillary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dilation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ts val="2800"/>
              </a:lnSpc>
              <a:spcBef>
                <a:spcPts val="1760"/>
              </a:spcBef>
            </a:pPr>
            <a:r>
              <a:rPr dirty="0" sz="2400">
                <a:latin typeface="Arial MT"/>
                <a:cs typeface="Arial MT"/>
              </a:rPr>
              <a:t>Otorrhea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or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rhinorrhea </a:t>
            </a:r>
            <a:r>
              <a:rPr dirty="0" sz="2400">
                <a:latin typeface="Arial MT"/>
                <a:cs typeface="Arial MT"/>
              </a:rPr>
              <a:t>(leakage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of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cerebrospinal</a:t>
            </a:r>
            <a:r>
              <a:rPr dirty="0" sz="2400" spc="-10">
                <a:latin typeface="Arial MT"/>
                <a:cs typeface="Arial MT"/>
              </a:rPr>
              <a:t> fluid)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182614" y="3632647"/>
            <a:ext cx="114300" cy="409575"/>
          </a:xfrm>
          <a:custGeom>
            <a:avLst/>
            <a:gdLst/>
            <a:ahLst/>
            <a:cxnLst/>
            <a:rect l="l" t="t" r="r" b="b"/>
            <a:pathLst>
              <a:path w="114300" h="409575">
                <a:moveTo>
                  <a:pt x="0" y="409266"/>
                </a:moveTo>
                <a:lnTo>
                  <a:pt x="0" y="0"/>
                </a:lnTo>
                <a:lnTo>
                  <a:pt x="114300" y="0"/>
                </a:lnTo>
                <a:lnTo>
                  <a:pt x="114300" y="409266"/>
                </a:lnTo>
                <a:lnTo>
                  <a:pt x="0" y="409266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182614" y="4996243"/>
            <a:ext cx="114300" cy="699135"/>
          </a:xfrm>
          <a:custGeom>
            <a:avLst/>
            <a:gdLst/>
            <a:ahLst/>
            <a:cxnLst/>
            <a:rect l="l" t="t" r="r" b="b"/>
            <a:pathLst>
              <a:path w="114300" h="699135">
                <a:moveTo>
                  <a:pt x="0" y="69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698739"/>
                </a:lnTo>
                <a:lnTo>
                  <a:pt x="0" y="69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254000" y="1820247"/>
            <a:ext cx="6781800" cy="3726179"/>
            <a:chOff x="254000" y="1820247"/>
            <a:chExt cx="6781800" cy="3726179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000" y="1820247"/>
              <a:ext cx="3725589" cy="372558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8693" y="1820247"/>
              <a:ext cx="3626491" cy="3626491"/>
            </a:xfrm>
            <a:prstGeom prst="rect">
              <a:avLst/>
            </a:prstGeom>
          </p:spPr>
        </p:pic>
      </p:grpSp>
      <p:sp>
        <p:nvSpPr>
          <p:cNvPr id="12" name="object 12" descr=""/>
          <p:cNvSpPr/>
          <p:nvPr/>
        </p:nvSpPr>
        <p:spPr>
          <a:xfrm>
            <a:off x="7182614" y="2658008"/>
            <a:ext cx="114300" cy="699135"/>
          </a:xfrm>
          <a:custGeom>
            <a:avLst/>
            <a:gdLst/>
            <a:ahLst/>
            <a:cxnLst/>
            <a:rect l="l" t="t" r="r" b="b"/>
            <a:pathLst>
              <a:path w="114300" h="699135">
                <a:moveTo>
                  <a:pt x="0" y="698739"/>
                </a:moveTo>
                <a:lnTo>
                  <a:pt x="0" y="0"/>
                </a:lnTo>
                <a:lnTo>
                  <a:pt x="114300" y="0"/>
                </a:lnTo>
                <a:lnTo>
                  <a:pt x="114300" y="698739"/>
                </a:lnTo>
                <a:lnTo>
                  <a:pt x="0" y="698739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182614" y="4269789"/>
            <a:ext cx="114300" cy="409575"/>
          </a:xfrm>
          <a:custGeom>
            <a:avLst/>
            <a:gdLst/>
            <a:ahLst/>
            <a:cxnLst/>
            <a:rect l="l" t="t" r="r" b="b"/>
            <a:pathLst>
              <a:path w="114300" h="409575">
                <a:moveTo>
                  <a:pt x="0" y="409266"/>
                </a:moveTo>
                <a:lnTo>
                  <a:pt x="0" y="0"/>
                </a:lnTo>
                <a:lnTo>
                  <a:pt x="114300" y="0"/>
                </a:lnTo>
                <a:lnTo>
                  <a:pt x="114300" y="409266"/>
                </a:lnTo>
                <a:lnTo>
                  <a:pt x="0" y="409266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7205" y="284892"/>
            <a:ext cx="30181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Module</a:t>
            </a:r>
            <a:r>
              <a:rPr dirty="0" sz="2000" spc="-2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13: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A908F"/>
                </a:solidFill>
                <a:latin typeface="Arial"/>
                <a:cs typeface="Arial"/>
              </a:rPr>
              <a:t>Head</a:t>
            </a:r>
            <a:r>
              <a:rPr dirty="0" sz="2000" spc="-10" b="1">
                <a:solidFill>
                  <a:srgbClr val="9A908F"/>
                </a:solidFill>
                <a:latin typeface="Arial"/>
                <a:cs typeface="Arial"/>
              </a:rPr>
              <a:t> Injuries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29" y="263636"/>
            <a:ext cx="1151496" cy="6528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0841" y="265168"/>
            <a:ext cx="1223520" cy="60409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marL="1141095" marR="5080" indent="-643890">
              <a:lnSpc>
                <a:spcPts val="3790"/>
              </a:lnSpc>
              <a:spcBef>
                <a:spcPts val="665"/>
              </a:spcBef>
            </a:pPr>
            <a:r>
              <a:rPr dirty="0">
                <a:solidFill>
                  <a:srgbClr val="921928"/>
                </a:solidFill>
              </a:rPr>
              <a:t>SIGNS</a:t>
            </a:r>
            <a:r>
              <a:rPr dirty="0" spc="-140">
                <a:solidFill>
                  <a:srgbClr val="921928"/>
                </a:solidFill>
              </a:rPr>
              <a:t> </a:t>
            </a:r>
            <a:r>
              <a:rPr dirty="0">
                <a:solidFill>
                  <a:srgbClr val="921928"/>
                </a:solidFill>
              </a:rPr>
              <a:t>AND</a:t>
            </a:r>
            <a:r>
              <a:rPr dirty="0" spc="-5">
                <a:solidFill>
                  <a:srgbClr val="921928"/>
                </a:solidFill>
              </a:rPr>
              <a:t> </a:t>
            </a:r>
            <a:r>
              <a:rPr dirty="0" spc="-20">
                <a:solidFill>
                  <a:srgbClr val="921928"/>
                </a:solidFill>
              </a:rPr>
              <a:t>SYMPTOMS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HEAD</a:t>
            </a:r>
            <a:r>
              <a:rPr dirty="0" spc="-5"/>
              <a:t> </a:t>
            </a:r>
            <a:r>
              <a:rPr dirty="0" spc="-10"/>
              <a:t>INJURY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8161363" y="3015716"/>
            <a:ext cx="742315" cy="2522855"/>
          </a:xfrm>
          <a:custGeom>
            <a:avLst/>
            <a:gdLst/>
            <a:ahLst/>
            <a:cxnLst/>
            <a:rect l="l" t="t" r="r" b="b"/>
            <a:pathLst>
              <a:path w="742315" h="2522854">
                <a:moveTo>
                  <a:pt x="720001" y="969086"/>
                </a:moveTo>
                <a:lnTo>
                  <a:pt x="710565" y="922375"/>
                </a:lnTo>
                <a:lnTo>
                  <a:pt x="684847" y="884237"/>
                </a:lnTo>
                <a:lnTo>
                  <a:pt x="646709" y="858520"/>
                </a:lnTo>
                <a:lnTo>
                  <a:pt x="599998" y="849083"/>
                </a:lnTo>
                <a:lnTo>
                  <a:pt x="120002" y="849083"/>
                </a:lnTo>
                <a:lnTo>
                  <a:pt x="73291" y="858520"/>
                </a:lnTo>
                <a:lnTo>
                  <a:pt x="35140" y="884237"/>
                </a:lnTo>
                <a:lnTo>
                  <a:pt x="9423" y="922375"/>
                </a:lnTo>
                <a:lnTo>
                  <a:pt x="0" y="969086"/>
                </a:lnTo>
                <a:lnTo>
                  <a:pt x="0" y="1449082"/>
                </a:lnTo>
                <a:lnTo>
                  <a:pt x="9423" y="1495793"/>
                </a:lnTo>
                <a:lnTo>
                  <a:pt x="35140" y="1533944"/>
                </a:lnTo>
                <a:lnTo>
                  <a:pt x="73291" y="1559661"/>
                </a:lnTo>
                <a:lnTo>
                  <a:pt x="120002" y="1569085"/>
                </a:lnTo>
                <a:lnTo>
                  <a:pt x="122923" y="1673606"/>
                </a:lnTo>
                <a:lnTo>
                  <a:pt x="299999" y="1569085"/>
                </a:lnTo>
                <a:lnTo>
                  <a:pt x="599998" y="1569085"/>
                </a:lnTo>
                <a:lnTo>
                  <a:pt x="646709" y="1559661"/>
                </a:lnTo>
                <a:lnTo>
                  <a:pt x="684847" y="1533944"/>
                </a:lnTo>
                <a:lnTo>
                  <a:pt x="710565" y="1495793"/>
                </a:lnTo>
                <a:lnTo>
                  <a:pt x="720001" y="1449082"/>
                </a:lnTo>
                <a:lnTo>
                  <a:pt x="720001" y="969086"/>
                </a:lnTo>
                <a:close/>
              </a:path>
              <a:path w="742315" h="2522854">
                <a:moveTo>
                  <a:pt x="727252" y="1818170"/>
                </a:moveTo>
                <a:lnTo>
                  <a:pt x="717829" y="1771459"/>
                </a:lnTo>
                <a:lnTo>
                  <a:pt x="692111" y="1733321"/>
                </a:lnTo>
                <a:lnTo>
                  <a:pt x="653961" y="1707603"/>
                </a:lnTo>
                <a:lnTo>
                  <a:pt x="607250" y="1698167"/>
                </a:lnTo>
                <a:lnTo>
                  <a:pt x="127254" y="1698167"/>
                </a:lnTo>
                <a:lnTo>
                  <a:pt x="80543" y="1707603"/>
                </a:lnTo>
                <a:lnTo>
                  <a:pt x="42405" y="1733321"/>
                </a:lnTo>
                <a:lnTo>
                  <a:pt x="16687" y="1771459"/>
                </a:lnTo>
                <a:lnTo>
                  <a:pt x="7251" y="1818170"/>
                </a:lnTo>
                <a:lnTo>
                  <a:pt x="7251" y="2298179"/>
                </a:lnTo>
                <a:lnTo>
                  <a:pt x="16687" y="2344877"/>
                </a:lnTo>
                <a:lnTo>
                  <a:pt x="42405" y="2383028"/>
                </a:lnTo>
                <a:lnTo>
                  <a:pt x="80543" y="2408745"/>
                </a:lnTo>
                <a:lnTo>
                  <a:pt x="127254" y="2418169"/>
                </a:lnTo>
                <a:lnTo>
                  <a:pt x="130175" y="2522690"/>
                </a:lnTo>
                <a:lnTo>
                  <a:pt x="307263" y="2418169"/>
                </a:lnTo>
                <a:lnTo>
                  <a:pt x="607250" y="2418169"/>
                </a:lnTo>
                <a:lnTo>
                  <a:pt x="653961" y="2408745"/>
                </a:lnTo>
                <a:lnTo>
                  <a:pt x="692111" y="2383028"/>
                </a:lnTo>
                <a:lnTo>
                  <a:pt x="717829" y="2344877"/>
                </a:lnTo>
                <a:lnTo>
                  <a:pt x="727252" y="2298179"/>
                </a:lnTo>
                <a:lnTo>
                  <a:pt x="727252" y="1818170"/>
                </a:lnTo>
                <a:close/>
              </a:path>
              <a:path w="742315" h="2522854">
                <a:moveTo>
                  <a:pt x="741768" y="120002"/>
                </a:moveTo>
                <a:lnTo>
                  <a:pt x="732345" y="73291"/>
                </a:lnTo>
                <a:lnTo>
                  <a:pt x="706628" y="35153"/>
                </a:lnTo>
                <a:lnTo>
                  <a:pt x="668477" y="9436"/>
                </a:lnTo>
                <a:lnTo>
                  <a:pt x="621766" y="0"/>
                </a:lnTo>
                <a:lnTo>
                  <a:pt x="141770" y="0"/>
                </a:lnTo>
                <a:lnTo>
                  <a:pt x="95059" y="9436"/>
                </a:lnTo>
                <a:lnTo>
                  <a:pt x="56921" y="35153"/>
                </a:lnTo>
                <a:lnTo>
                  <a:pt x="31203" y="73291"/>
                </a:lnTo>
                <a:lnTo>
                  <a:pt x="21767" y="120002"/>
                </a:lnTo>
                <a:lnTo>
                  <a:pt x="21767" y="599998"/>
                </a:lnTo>
                <a:lnTo>
                  <a:pt x="31203" y="646709"/>
                </a:lnTo>
                <a:lnTo>
                  <a:pt x="56921" y="684860"/>
                </a:lnTo>
                <a:lnTo>
                  <a:pt x="95059" y="710577"/>
                </a:lnTo>
                <a:lnTo>
                  <a:pt x="141770" y="720001"/>
                </a:lnTo>
                <a:lnTo>
                  <a:pt x="144691" y="824522"/>
                </a:lnTo>
                <a:lnTo>
                  <a:pt x="321767" y="720001"/>
                </a:lnTo>
                <a:lnTo>
                  <a:pt x="621766" y="720001"/>
                </a:lnTo>
                <a:lnTo>
                  <a:pt x="668477" y="710577"/>
                </a:lnTo>
                <a:lnTo>
                  <a:pt x="706628" y="684860"/>
                </a:lnTo>
                <a:lnTo>
                  <a:pt x="732345" y="646709"/>
                </a:lnTo>
                <a:lnTo>
                  <a:pt x="741768" y="599998"/>
                </a:lnTo>
                <a:lnTo>
                  <a:pt x="741768" y="120002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310068" y="2089784"/>
            <a:ext cx="3480435" cy="14579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dirty="0" sz="2400" spc="-10" b="1">
                <a:latin typeface="Arial"/>
                <a:cs typeface="Arial"/>
              </a:rPr>
              <a:t>COMMUNICATE</a:t>
            </a:r>
            <a:r>
              <a:rPr dirty="0" sz="2400" spc="-10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WITH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CASUALTY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TO </a:t>
            </a:r>
            <a:r>
              <a:rPr dirty="0" sz="2400" b="1">
                <a:latin typeface="Arial"/>
                <a:cs typeface="Arial"/>
              </a:rPr>
              <a:t>ASSESS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FOR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35" b="1">
                <a:latin typeface="Arial"/>
                <a:cs typeface="Arial"/>
              </a:rPr>
              <a:t>ALTERED </a:t>
            </a:r>
            <a:r>
              <a:rPr dirty="0" sz="2400" spc="-20" b="1">
                <a:latin typeface="Arial"/>
                <a:cs typeface="Arial"/>
              </a:rPr>
              <a:t>MENTAL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STATUS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175883" y="2137598"/>
            <a:ext cx="720090" cy="824865"/>
          </a:xfrm>
          <a:custGeom>
            <a:avLst/>
            <a:gdLst/>
            <a:ahLst/>
            <a:cxnLst/>
            <a:rect l="l" t="t" r="r" b="b"/>
            <a:pathLst>
              <a:path w="720090" h="824864">
                <a:moveTo>
                  <a:pt x="299999" y="719999"/>
                </a:moveTo>
                <a:lnTo>
                  <a:pt x="119999" y="719999"/>
                </a:lnTo>
                <a:lnTo>
                  <a:pt x="122916" y="824514"/>
                </a:lnTo>
                <a:lnTo>
                  <a:pt x="299999" y="719999"/>
                </a:lnTo>
                <a:close/>
              </a:path>
              <a:path w="720090" h="824864">
                <a:moveTo>
                  <a:pt x="599997" y="0"/>
                </a:moveTo>
                <a:lnTo>
                  <a:pt x="120001" y="0"/>
                </a:lnTo>
                <a:lnTo>
                  <a:pt x="73291" y="9430"/>
                </a:lnTo>
                <a:lnTo>
                  <a:pt x="35147" y="35148"/>
                </a:lnTo>
                <a:lnTo>
                  <a:pt x="9430" y="73292"/>
                </a:lnTo>
                <a:lnTo>
                  <a:pt x="0" y="120002"/>
                </a:lnTo>
                <a:lnTo>
                  <a:pt x="0" y="600000"/>
                </a:lnTo>
                <a:lnTo>
                  <a:pt x="9430" y="646708"/>
                </a:lnTo>
                <a:lnTo>
                  <a:pt x="35147" y="684852"/>
                </a:lnTo>
                <a:lnTo>
                  <a:pt x="73291" y="710569"/>
                </a:lnTo>
                <a:lnTo>
                  <a:pt x="120001" y="719999"/>
                </a:lnTo>
                <a:lnTo>
                  <a:pt x="599997" y="719999"/>
                </a:lnTo>
                <a:lnTo>
                  <a:pt x="646707" y="710569"/>
                </a:lnTo>
                <a:lnTo>
                  <a:pt x="684851" y="684852"/>
                </a:lnTo>
                <a:lnTo>
                  <a:pt x="710569" y="646708"/>
                </a:lnTo>
                <a:lnTo>
                  <a:pt x="719999" y="600000"/>
                </a:lnTo>
                <a:lnTo>
                  <a:pt x="719999" y="120002"/>
                </a:lnTo>
                <a:lnTo>
                  <a:pt x="710569" y="73292"/>
                </a:lnTo>
                <a:lnTo>
                  <a:pt x="684851" y="35148"/>
                </a:lnTo>
                <a:lnTo>
                  <a:pt x="646707" y="9430"/>
                </a:lnTo>
                <a:lnTo>
                  <a:pt x="599997" y="0"/>
                </a:lnTo>
                <a:close/>
              </a:path>
            </a:pathLst>
          </a:custGeom>
          <a:solidFill>
            <a:srgbClr val="921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325500" y="2210012"/>
            <a:ext cx="408305" cy="315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sz="3600">
              <a:latin typeface="Arial Black"/>
              <a:cs typeface="Arial Black"/>
            </a:endParaRPr>
          </a:p>
          <a:p>
            <a:pPr algn="just" marL="12700" marR="5080" indent="26670">
              <a:lnSpc>
                <a:spcPct val="154800"/>
              </a:lnSpc>
              <a:spcBef>
                <a:spcPts val="225"/>
              </a:spcBef>
            </a:pPr>
            <a:r>
              <a:rPr dirty="0" sz="3600" spc="-50">
                <a:solidFill>
                  <a:srgbClr val="FFFFFF"/>
                </a:solidFill>
                <a:latin typeface="Arial Black"/>
                <a:cs typeface="Arial Black"/>
              </a:rPr>
              <a:t>V P U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76000" y="2226858"/>
            <a:ext cx="5200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latin typeface="Arial MT"/>
                <a:cs typeface="Arial MT"/>
              </a:rPr>
              <a:t>lert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076000" y="3061185"/>
            <a:ext cx="19824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Arial MT"/>
                <a:cs typeface="Arial MT"/>
              </a:rPr>
              <a:t>erbal</a:t>
            </a:r>
            <a:r>
              <a:rPr dirty="0" sz="2800" spc="-5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Stimuli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76000" y="3942006"/>
            <a:ext cx="20415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Arial MT"/>
                <a:cs typeface="Arial MT"/>
              </a:rPr>
              <a:t>ainful</a:t>
            </a:r>
            <a:r>
              <a:rPr dirty="0" sz="2800" spc="-5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Stimuli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076000" y="4791829"/>
            <a:ext cx="19431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Arial MT"/>
                <a:cs typeface="Arial MT"/>
              </a:rPr>
              <a:t>nresponsive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120" y="2537156"/>
            <a:ext cx="6491630" cy="4052882"/>
          </a:xfrm>
          <a:prstGeom prst="rect">
            <a:avLst/>
          </a:prstGeom>
        </p:spPr>
      </p:pic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CMC Mod 13 Head Injuries V1.14 JTS FINAL</dc:title>
  <dcterms:created xsi:type="dcterms:W3CDTF">2023-08-01T20:34:42Z</dcterms:created>
  <dcterms:modified xsi:type="dcterms:W3CDTF">2023-08-01T20:34:42Z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2022-06-09T00:00:00Z</vt:filetime>
  </property>
  <property fmtid="{D5CDD505-2E9C-101B-9397-08002B2CF9AE}" pid="3" name="Creator">
    <vt:lpwstr>Keynote</vt:lpwstr>
  </property>
  <property fmtid="{D5CDD505-2E9C-101B-9397-08002B2CF9AE}" pid="4" name="LastSaved">
    <vt:filetime>2023-08-01T00:00:00Z</vt:filetime>
  </property>
  <property fmtid="{D5CDD505-2E9C-101B-9397-08002B2CF9AE}" pid="5" name="Producer">
    <vt:lpwstr>macOS Version 11.6 (Build 20G165) Quartz PDFContext</vt:lpwstr>
  </property>
</Properties>
</file>